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79"/>
  </p:notesMasterIdLst>
  <p:sldIdLst>
    <p:sldId id="256"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1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tIns="0" rIns="0" bIns="0"/>
          <a:lstStyle/>
          <a:p>
            <a:r>
              <a:rPr lang="en-US" sz="2000" spc="-1">
                <a:latin typeface="Arial"/>
              </a:rPr>
              <a:t>Click to edit the notes format</a:t>
            </a:r>
            <a:endParaRPr/>
          </a:p>
        </p:txBody>
      </p:sp>
      <p:sp>
        <p:nvSpPr>
          <p:cNvPr id="118" name="PlaceHolder 2"/>
          <p:cNvSpPr>
            <a:spLocks noGrp="1"/>
          </p:cNvSpPr>
          <p:nvPr>
            <p:ph type="hdr"/>
          </p:nvPr>
        </p:nvSpPr>
        <p:spPr>
          <a:xfrm>
            <a:off x="0" y="0"/>
            <a:ext cx="3372840" cy="502560"/>
          </a:xfrm>
          <a:prstGeom prst="rect">
            <a:avLst/>
          </a:prstGeom>
        </p:spPr>
        <p:txBody>
          <a:bodyPr lIns="0" tIns="0" rIns="0" bIns="0"/>
          <a:lstStyle/>
          <a:p>
            <a:r>
              <a:rPr lang="en-US" sz="1400" spc="-1">
                <a:latin typeface="Times New Roman"/>
              </a:rPr>
              <a:t>&lt;header&gt;</a:t>
            </a:r>
            <a:endParaRPr/>
          </a:p>
        </p:txBody>
      </p:sp>
      <p:sp>
        <p:nvSpPr>
          <p:cNvPr id="119" name="PlaceHolder 3"/>
          <p:cNvSpPr>
            <a:spLocks noGrp="1"/>
          </p:cNvSpPr>
          <p:nvPr>
            <p:ph type="dt"/>
          </p:nvPr>
        </p:nvSpPr>
        <p:spPr>
          <a:xfrm>
            <a:off x="4399200" y="0"/>
            <a:ext cx="3372840" cy="502560"/>
          </a:xfrm>
          <a:prstGeom prst="rect">
            <a:avLst/>
          </a:prstGeom>
        </p:spPr>
        <p:txBody>
          <a:bodyPr lIns="0" tIns="0" rIns="0" bIns="0"/>
          <a:lstStyle/>
          <a:p>
            <a:pPr algn="r"/>
            <a:r>
              <a:rPr lang="en-US" sz="1400" spc="-1">
                <a:latin typeface="Times New Roman"/>
              </a:rPr>
              <a:t>&lt;date/time&gt;</a:t>
            </a:r>
            <a:endParaRPr/>
          </a:p>
        </p:txBody>
      </p:sp>
      <p:sp>
        <p:nvSpPr>
          <p:cNvPr id="120" name="PlaceHolder 4"/>
          <p:cNvSpPr>
            <a:spLocks noGrp="1"/>
          </p:cNvSpPr>
          <p:nvPr>
            <p:ph type="ftr"/>
          </p:nvPr>
        </p:nvSpPr>
        <p:spPr>
          <a:xfrm>
            <a:off x="0" y="9555480"/>
            <a:ext cx="3372840" cy="502560"/>
          </a:xfrm>
          <a:prstGeom prst="rect">
            <a:avLst/>
          </a:prstGeom>
        </p:spPr>
        <p:txBody>
          <a:bodyPr lIns="0" tIns="0" rIns="0" bIns="0" anchor="b"/>
          <a:lstStyle/>
          <a:p>
            <a:r>
              <a:rPr lang="en-US" sz="1400" spc="-1">
                <a:latin typeface="Times New Roman"/>
              </a:rPr>
              <a:t>&lt;footer&gt;</a:t>
            </a:r>
            <a:endParaRPr/>
          </a:p>
        </p:txBody>
      </p:sp>
      <p:sp>
        <p:nvSpPr>
          <p:cNvPr id="121" name="PlaceHolder 5"/>
          <p:cNvSpPr>
            <a:spLocks noGrp="1"/>
          </p:cNvSpPr>
          <p:nvPr>
            <p:ph type="sldNum"/>
          </p:nvPr>
        </p:nvSpPr>
        <p:spPr>
          <a:xfrm>
            <a:off x="4399200" y="9555480"/>
            <a:ext cx="3372840" cy="502560"/>
          </a:xfrm>
          <a:prstGeom prst="rect">
            <a:avLst/>
          </a:prstGeom>
        </p:spPr>
        <p:txBody>
          <a:bodyPr lIns="0" tIns="0" rIns="0" bIns="0" anchor="b"/>
          <a:lstStyle/>
          <a:p>
            <a:pPr algn="r"/>
            <a:fld id="{586205CC-48EC-42B9-9739-80CF6227A0FC}" type="slidenum">
              <a:rPr lang="en-US" sz="1400" spc="-1">
                <a:latin typeface="Times New Roman"/>
              </a:rP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PlaceHolder 1"/>
          <p:cNvSpPr>
            <a:spLocks noGrp="1"/>
          </p:cNvSpPr>
          <p:nvPr>
            <p:ph type="body"/>
          </p:nvPr>
        </p:nvSpPr>
        <p:spPr>
          <a:xfrm>
            <a:off x="685800" y="4343400"/>
            <a:ext cx="5486040" cy="4114440"/>
          </a:xfrm>
          <a:prstGeom prst="rect">
            <a:avLst/>
          </a:prstGeom>
        </p:spPr>
        <p:txBody>
          <a:bodyPr/>
          <a:lstStyle/>
          <a:p>
            <a:endParaRPr/>
          </a:p>
        </p:txBody>
      </p:sp>
      <p:sp>
        <p:nvSpPr>
          <p:cNvPr id="687" name="TextShape 2"/>
          <p:cNvSpPr txBox="1"/>
          <p:nvPr/>
        </p:nvSpPr>
        <p:spPr>
          <a:xfrm>
            <a:off x="3884760" y="8685360"/>
            <a:ext cx="2971440" cy="456840"/>
          </a:xfrm>
          <a:prstGeom prst="rect">
            <a:avLst/>
          </a:prstGeom>
          <a:noFill/>
          <a:ln>
            <a:noFill/>
          </a:ln>
        </p:spPr>
        <p:txBody>
          <a:bodyPr anchor="b"/>
          <a:lstStyle/>
          <a:p>
            <a:pPr algn="r">
              <a:lnSpc>
                <a:spcPct val="100000"/>
              </a:lnSpc>
            </a:pPr>
            <a:fld id="{56D4733C-C12D-4EE3-AF6E-CA566D8709C1}" type="slidenum">
              <a:rPr lang="en-US" sz="1200" strike="noStrike" spc="-1">
                <a:solidFill>
                  <a:srgbClr val="000000"/>
                </a:solidFill>
                <a:uFill>
                  <a:solidFill>
                    <a:srgbClr val="FFFFFF"/>
                  </a:solidFill>
                </a:uFill>
                <a:latin typeface="+mn-lt"/>
                <a:ea typeface="+mn-ea"/>
              </a:rPr>
              <a:t>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586205CC-48EC-42B9-9739-80CF6227A0FC}" type="slidenum">
              <a:rPr lang="en-US" sz="1400" spc="-1" smtClean="0">
                <a:latin typeface="Times New Roman"/>
              </a:rPr>
              <a:t>27</a:t>
            </a:fld>
            <a:endParaRPr lang="en-US"/>
          </a:p>
        </p:txBody>
      </p:sp>
    </p:spTree>
    <p:extLst>
      <p:ext uri="{BB962C8B-B14F-4D97-AF65-F5344CB8AC3E}">
        <p14:creationId xmlns:p14="http://schemas.microsoft.com/office/powerpoint/2010/main" val="1466682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27" name="PlaceHolder 2"/>
          <p:cNvSpPr>
            <a:spLocks noGrp="1"/>
          </p:cNvSpPr>
          <p:nvPr>
            <p:ph type="body"/>
          </p:nvPr>
        </p:nvSpPr>
        <p:spPr>
          <a:xfrm>
            <a:off x="457200" y="1600200"/>
            <a:ext cx="8229240" cy="2158560"/>
          </a:xfrm>
          <a:prstGeom prst="rect">
            <a:avLst/>
          </a:prstGeom>
        </p:spPr>
        <p:txBody>
          <a:bodyPr lIns="0" tIns="0" rIns="0" bIns="0"/>
          <a:lstStyle/>
          <a:p>
            <a:endParaRPr/>
          </a:p>
        </p:txBody>
      </p:sp>
      <p:sp>
        <p:nvSpPr>
          <p:cNvPr id="28" name="PlaceHolder 3"/>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30"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31"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32" name="PlaceHolder 4"/>
          <p:cNvSpPr>
            <a:spLocks noGrp="1"/>
          </p:cNvSpPr>
          <p:nvPr>
            <p:ph type="body"/>
          </p:nvPr>
        </p:nvSpPr>
        <p:spPr>
          <a:xfrm>
            <a:off x="4674240" y="3964320"/>
            <a:ext cx="4015800" cy="2158560"/>
          </a:xfrm>
          <a:prstGeom prst="rect">
            <a:avLst/>
          </a:prstGeom>
        </p:spPr>
        <p:txBody>
          <a:bodyPr lIns="0" tIns="0" rIns="0" bIns="0"/>
          <a:lstStyle/>
          <a:p>
            <a:endParaRPr/>
          </a:p>
        </p:txBody>
      </p:sp>
      <p:sp>
        <p:nvSpPr>
          <p:cNvPr id="33" name="PlaceHolder 5"/>
          <p:cNvSpPr>
            <a:spLocks noGrp="1"/>
          </p:cNvSpPr>
          <p:nvPr>
            <p:ph type="body"/>
          </p:nvPr>
        </p:nvSpPr>
        <p:spPr>
          <a:xfrm>
            <a:off x="457200" y="3964320"/>
            <a:ext cx="4015800" cy="21585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35" name="PlaceHolder 2"/>
          <p:cNvSpPr>
            <a:spLocks noGrp="1"/>
          </p:cNvSpPr>
          <p:nvPr>
            <p:ph type="body"/>
          </p:nvPr>
        </p:nvSpPr>
        <p:spPr>
          <a:xfrm>
            <a:off x="457200" y="1600200"/>
            <a:ext cx="8229240" cy="4525560"/>
          </a:xfrm>
          <a:prstGeom prst="rect">
            <a:avLst/>
          </a:prstGeom>
        </p:spPr>
        <p:txBody>
          <a:bodyPr lIns="0" tIns="0" rIns="0" bIns="0"/>
          <a:lstStyle/>
          <a:p>
            <a:endParaRPr/>
          </a:p>
        </p:txBody>
      </p:sp>
      <p:sp>
        <p:nvSpPr>
          <p:cNvPr id="36" name="PlaceHolder 3"/>
          <p:cNvSpPr>
            <a:spLocks noGrp="1"/>
          </p:cNvSpPr>
          <p:nvPr>
            <p:ph type="body"/>
          </p:nvPr>
        </p:nvSpPr>
        <p:spPr>
          <a:xfrm>
            <a:off x="457200" y="1600200"/>
            <a:ext cx="8229240" cy="4525560"/>
          </a:xfrm>
          <a:prstGeom prst="rect">
            <a:avLst/>
          </a:prstGeom>
        </p:spPr>
        <p:txBody>
          <a:bodyPr lIns="0" tIns="0" rIns="0" bIns="0"/>
          <a:lstStyle/>
          <a:p>
            <a:endParaRPr/>
          </a:p>
        </p:txBody>
      </p:sp>
      <p:pic>
        <p:nvPicPr>
          <p:cNvPr id="37" name="Picture 36"/>
          <p:cNvPicPr/>
          <p:nvPr/>
        </p:nvPicPr>
        <p:blipFill>
          <a:blip r:embed="rId2"/>
          <a:stretch/>
        </p:blipFill>
        <p:spPr>
          <a:xfrm>
            <a:off x="1735560" y="1599840"/>
            <a:ext cx="5671800" cy="4525560"/>
          </a:xfrm>
          <a:prstGeom prst="rect">
            <a:avLst/>
          </a:prstGeom>
          <a:ln>
            <a:noFill/>
          </a:ln>
        </p:spPr>
      </p:pic>
      <p:pic>
        <p:nvPicPr>
          <p:cNvPr id="38" name="Picture 37"/>
          <p:cNvPicPr/>
          <p:nvPr/>
        </p:nvPicPr>
        <p:blipFill>
          <a:blip r:embed="rId2"/>
          <a:stretch/>
        </p:blipFill>
        <p:spPr>
          <a:xfrm>
            <a:off x="1735560" y="1599840"/>
            <a:ext cx="5671800" cy="45255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45"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47" name="PlaceHolder 2"/>
          <p:cNvSpPr>
            <a:spLocks noGrp="1"/>
          </p:cNvSpPr>
          <p:nvPr>
            <p:ph type="body"/>
          </p:nvPr>
        </p:nvSpPr>
        <p:spPr>
          <a:xfrm>
            <a:off x="457200" y="1600200"/>
            <a:ext cx="8229240" cy="452556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49"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50" name="PlaceHolder 3"/>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54"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55" name="PlaceHolder 3"/>
          <p:cNvSpPr>
            <a:spLocks noGrp="1"/>
          </p:cNvSpPr>
          <p:nvPr>
            <p:ph type="body"/>
          </p:nvPr>
        </p:nvSpPr>
        <p:spPr>
          <a:xfrm>
            <a:off x="457200" y="3964320"/>
            <a:ext cx="4015800" cy="2158560"/>
          </a:xfrm>
          <a:prstGeom prst="rect">
            <a:avLst/>
          </a:prstGeom>
        </p:spPr>
        <p:txBody>
          <a:bodyPr lIns="0" tIns="0" rIns="0" bIns="0"/>
          <a:lstStyle/>
          <a:p>
            <a:endParaRPr/>
          </a:p>
        </p:txBody>
      </p:sp>
      <p:sp>
        <p:nvSpPr>
          <p:cNvPr id="56" name="PlaceHolder 4"/>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6"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58"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59"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60" name="PlaceHolder 4"/>
          <p:cNvSpPr>
            <a:spLocks noGrp="1"/>
          </p:cNvSpPr>
          <p:nvPr>
            <p:ph type="body"/>
          </p:nvPr>
        </p:nvSpPr>
        <p:spPr>
          <a:xfrm>
            <a:off x="4674240" y="3964320"/>
            <a:ext cx="4015800" cy="21585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62"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63"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64" name="PlaceHolder 4"/>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66" name="PlaceHolder 2"/>
          <p:cNvSpPr>
            <a:spLocks noGrp="1"/>
          </p:cNvSpPr>
          <p:nvPr>
            <p:ph type="body"/>
          </p:nvPr>
        </p:nvSpPr>
        <p:spPr>
          <a:xfrm>
            <a:off x="457200" y="1600200"/>
            <a:ext cx="8229240" cy="2158560"/>
          </a:xfrm>
          <a:prstGeom prst="rect">
            <a:avLst/>
          </a:prstGeom>
        </p:spPr>
        <p:txBody>
          <a:bodyPr lIns="0" tIns="0" rIns="0" bIns="0"/>
          <a:lstStyle/>
          <a:p>
            <a:endParaRPr/>
          </a:p>
        </p:txBody>
      </p:sp>
      <p:sp>
        <p:nvSpPr>
          <p:cNvPr id="67" name="PlaceHolder 3"/>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69"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70"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71" name="PlaceHolder 4"/>
          <p:cNvSpPr>
            <a:spLocks noGrp="1"/>
          </p:cNvSpPr>
          <p:nvPr>
            <p:ph type="body"/>
          </p:nvPr>
        </p:nvSpPr>
        <p:spPr>
          <a:xfrm>
            <a:off x="4674240" y="3964320"/>
            <a:ext cx="4015800" cy="2158560"/>
          </a:xfrm>
          <a:prstGeom prst="rect">
            <a:avLst/>
          </a:prstGeom>
        </p:spPr>
        <p:txBody>
          <a:bodyPr lIns="0" tIns="0" rIns="0" bIns="0"/>
          <a:lstStyle/>
          <a:p>
            <a:endParaRPr/>
          </a:p>
        </p:txBody>
      </p:sp>
      <p:sp>
        <p:nvSpPr>
          <p:cNvPr id="72" name="PlaceHolder 5"/>
          <p:cNvSpPr>
            <a:spLocks noGrp="1"/>
          </p:cNvSpPr>
          <p:nvPr>
            <p:ph type="body"/>
          </p:nvPr>
        </p:nvSpPr>
        <p:spPr>
          <a:xfrm>
            <a:off x="457200" y="3964320"/>
            <a:ext cx="4015800" cy="21585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74" name="PlaceHolder 2"/>
          <p:cNvSpPr>
            <a:spLocks noGrp="1"/>
          </p:cNvSpPr>
          <p:nvPr>
            <p:ph type="body"/>
          </p:nvPr>
        </p:nvSpPr>
        <p:spPr>
          <a:xfrm>
            <a:off x="457200" y="1600200"/>
            <a:ext cx="8229240" cy="4525560"/>
          </a:xfrm>
          <a:prstGeom prst="rect">
            <a:avLst/>
          </a:prstGeom>
        </p:spPr>
        <p:txBody>
          <a:bodyPr lIns="0" tIns="0" rIns="0" bIns="0"/>
          <a:lstStyle/>
          <a:p>
            <a:endParaRPr/>
          </a:p>
        </p:txBody>
      </p:sp>
      <p:sp>
        <p:nvSpPr>
          <p:cNvPr id="75" name="PlaceHolder 3"/>
          <p:cNvSpPr>
            <a:spLocks noGrp="1"/>
          </p:cNvSpPr>
          <p:nvPr>
            <p:ph type="body"/>
          </p:nvPr>
        </p:nvSpPr>
        <p:spPr>
          <a:xfrm>
            <a:off x="457200" y="1600200"/>
            <a:ext cx="8229240" cy="4525560"/>
          </a:xfrm>
          <a:prstGeom prst="rect">
            <a:avLst/>
          </a:prstGeom>
        </p:spPr>
        <p:txBody>
          <a:bodyPr lIns="0" tIns="0" rIns="0" bIns="0"/>
          <a:lstStyle/>
          <a:p>
            <a:endParaRPr/>
          </a:p>
        </p:txBody>
      </p:sp>
      <p:pic>
        <p:nvPicPr>
          <p:cNvPr id="76" name="Picture 75"/>
          <p:cNvPicPr/>
          <p:nvPr/>
        </p:nvPicPr>
        <p:blipFill>
          <a:blip r:embed="rId2"/>
          <a:stretch/>
        </p:blipFill>
        <p:spPr>
          <a:xfrm>
            <a:off x="1735560" y="1599840"/>
            <a:ext cx="5671800" cy="4525560"/>
          </a:xfrm>
          <a:prstGeom prst="rect">
            <a:avLst/>
          </a:prstGeom>
          <a:ln>
            <a:noFill/>
          </a:ln>
        </p:spPr>
      </p:pic>
      <p:pic>
        <p:nvPicPr>
          <p:cNvPr id="77" name="Picture 76"/>
          <p:cNvPicPr/>
          <p:nvPr/>
        </p:nvPicPr>
        <p:blipFill>
          <a:blip r:embed="rId2"/>
          <a:stretch/>
        </p:blipFill>
        <p:spPr>
          <a:xfrm>
            <a:off x="1735560" y="1599840"/>
            <a:ext cx="5671800" cy="45255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84"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86" name="PlaceHolder 2"/>
          <p:cNvSpPr>
            <a:spLocks noGrp="1"/>
          </p:cNvSpPr>
          <p:nvPr>
            <p:ph type="body"/>
          </p:nvPr>
        </p:nvSpPr>
        <p:spPr>
          <a:xfrm>
            <a:off x="457200" y="1600200"/>
            <a:ext cx="8229240" cy="452556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88"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89" name="PlaceHolder 3"/>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8" name="PlaceHolder 2"/>
          <p:cNvSpPr>
            <a:spLocks noGrp="1"/>
          </p:cNvSpPr>
          <p:nvPr>
            <p:ph type="body"/>
          </p:nvPr>
        </p:nvSpPr>
        <p:spPr>
          <a:xfrm>
            <a:off x="457200" y="1600200"/>
            <a:ext cx="8229240" cy="452556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93"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94" name="PlaceHolder 3"/>
          <p:cNvSpPr>
            <a:spLocks noGrp="1"/>
          </p:cNvSpPr>
          <p:nvPr>
            <p:ph type="body"/>
          </p:nvPr>
        </p:nvSpPr>
        <p:spPr>
          <a:xfrm>
            <a:off x="457200" y="3964320"/>
            <a:ext cx="4015800" cy="2158560"/>
          </a:xfrm>
          <a:prstGeom prst="rect">
            <a:avLst/>
          </a:prstGeom>
        </p:spPr>
        <p:txBody>
          <a:bodyPr lIns="0" tIns="0" rIns="0" bIns="0"/>
          <a:lstStyle/>
          <a:p>
            <a:endParaRPr/>
          </a:p>
        </p:txBody>
      </p:sp>
      <p:sp>
        <p:nvSpPr>
          <p:cNvPr id="95" name="PlaceHolder 4"/>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97"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98"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99" name="PlaceHolder 4"/>
          <p:cNvSpPr>
            <a:spLocks noGrp="1"/>
          </p:cNvSpPr>
          <p:nvPr>
            <p:ph type="body"/>
          </p:nvPr>
        </p:nvSpPr>
        <p:spPr>
          <a:xfrm>
            <a:off x="4674240" y="3964320"/>
            <a:ext cx="4015800" cy="215856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01"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102"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103" name="PlaceHolder 4"/>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05" name="PlaceHolder 2"/>
          <p:cNvSpPr>
            <a:spLocks noGrp="1"/>
          </p:cNvSpPr>
          <p:nvPr>
            <p:ph type="body"/>
          </p:nvPr>
        </p:nvSpPr>
        <p:spPr>
          <a:xfrm>
            <a:off x="457200" y="1600200"/>
            <a:ext cx="8229240" cy="2158560"/>
          </a:xfrm>
          <a:prstGeom prst="rect">
            <a:avLst/>
          </a:prstGeom>
        </p:spPr>
        <p:txBody>
          <a:bodyPr lIns="0" tIns="0" rIns="0" bIns="0"/>
          <a:lstStyle/>
          <a:p>
            <a:endParaRPr/>
          </a:p>
        </p:txBody>
      </p:sp>
      <p:sp>
        <p:nvSpPr>
          <p:cNvPr id="106" name="PlaceHolder 3"/>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08"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109"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110" name="PlaceHolder 4"/>
          <p:cNvSpPr>
            <a:spLocks noGrp="1"/>
          </p:cNvSpPr>
          <p:nvPr>
            <p:ph type="body"/>
          </p:nvPr>
        </p:nvSpPr>
        <p:spPr>
          <a:xfrm>
            <a:off x="4674240" y="3964320"/>
            <a:ext cx="4015800" cy="2158560"/>
          </a:xfrm>
          <a:prstGeom prst="rect">
            <a:avLst/>
          </a:prstGeom>
        </p:spPr>
        <p:txBody>
          <a:bodyPr lIns="0" tIns="0" rIns="0" bIns="0"/>
          <a:lstStyle/>
          <a:p>
            <a:endParaRPr/>
          </a:p>
        </p:txBody>
      </p:sp>
      <p:sp>
        <p:nvSpPr>
          <p:cNvPr id="111" name="PlaceHolder 5"/>
          <p:cNvSpPr>
            <a:spLocks noGrp="1"/>
          </p:cNvSpPr>
          <p:nvPr>
            <p:ph type="body"/>
          </p:nvPr>
        </p:nvSpPr>
        <p:spPr>
          <a:xfrm>
            <a:off x="457200" y="3964320"/>
            <a:ext cx="4015800" cy="215856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13" name="PlaceHolder 2"/>
          <p:cNvSpPr>
            <a:spLocks noGrp="1"/>
          </p:cNvSpPr>
          <p:nvPr>
            <p:ph type="body"/>
          </p:nvPr>
        </p:nvSpPr>
        <p:spPr>
          <a:xfrm>
            <a:off x="457200" y="1600200"/>
            <a:ext cx="8229240" cy="4525560"/>
          </a:xfrm>
          <a:prstGeom prst="rect">
            <a:avLst/>
          </a:prstGeom>
        </p:spPr>
        <p:txBody>
          <a:bodyPr lIns="0" tIns="0" rIns="0" bIns="0"/>
          <a:lstStyle/>
          <a:p>
            <a:endParaRPr/>
          </a:p>
        </p:txBody>
      </p:sp>
      <p:sp>
        <p:nvSpPr>
          <p:cNvPr id="114" name="PlaceHolder 3"/>
          <p:cNvSpPr>
            <a:spLocks noGrp="1"/>
          </p:cNvSpPr>
          <p:nvPr>
            <p:ph type="body"/>
          </p:nvPr>
        </p:nvSpPr>
        <p:spPr>
          <a:xfrm>
            <a:off x="457200" y="1600200"/>
            <a:ext cx="8229240" cy="4525560"/>
          </a:xfrm>
          <a:prstGeom prst="rect">
            <a:avLst/>
          </a:prstGeom>
        </p:spPr>
        <p:txBody>
          <a:bodyPr lIns="0" tIns="0" rIns="0" bIns="0"/>
          <a:lstStyle/>
          <a:p>
            <a:endParaRPr/>
          </a:p>
        </p:txBody>
      </p:sp>
      <p:pic>
        <p:nvPicPr>
          <p:cNvPr id="115" name="Picture 114"/>
          <p:cNvPicPr/>
          <p:nvPr/>
        </p:nvPicPr>
        <p:blipFill>
          <a:blip r:embed="rId2"/>
          <a:stretch/>
        </p:blipFill>
        <p:spPr>
          <a:xfrm>
            <a:off x="1735560" y="1599840"/>
            <a:ext cx="5671800" cy="4525560"/>
          </a:xfrm>
          <a:prstGeom prst="rect">
            <a:avLst/>
          </a:prstGeom>
          <a:ln>
            <a:noFill/>
          </a:ln>
        </p:spPr>
      </p:pic>
      <p:pic>
        <p:nvPicPr>
          <p:cNvPr id="116" name="Picture 115"/>
          <p:cNvPicPr/>
          <p:nvPr/>
        </p:nvPicPr>
        <p:blipFill>
          <a:blip r:embed="rId2"/>
          <a:stretch/>
        </p:blipFill>
        <p:spPr>
          <a:xfrm>
            <a:off x="1735560" y="1599840"/>
            <a:ext cx="5671800" cy="452556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0"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11" name="PlaceHolder 3"/>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5"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16" name="PlaceHolder 3"/>
          <p:cNvSpPr>
            <a:spLocks noGrp="1"/>
          </p:cNvSpPr>
          <p:nvPr>
            <p:ph type="body"/>
          </p:nvPr>
        </p:nvSpPr>
        <p:spPr>
          <a:xfrm>
            <a:off x="457200" y="3964320"/>
            <a:ext cx="4015800" cy="2158560"/>
          </a:xfrm>
          <a:prstGeom prst="rect">
            <a:avLst/>
          </a:prstGeom>
        </p:spPr>
        <p:txBody>
          <a:bodyPr lIns="0" tIns="0" rIns="0" bIns="0"/>
          <a:lstStyle/>
          <a:p>
            <a:endParaRPr/>
          </a:p>
        </p:txBody>
      </p:sp>
      <p:sp>
        <p:nvSpPr>
          <p:cNvPr id="17" name="PlaceHolder 4"/>
          <p:cNvSpPr>
            <a:spLocks noGrp="1"/>
          </p:cNvSpPr>
          <p:nvPr>
            <p:ph type="body"/>
          </p:nvPr>
        </p:nvSpPr>
        <p:spPr>
          <a:xfrm>
            <a:off x="4674240" y="1600200"/>
            <a:ext cx="4015800" cy="452556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19" name="PlaceHolder 2"/>
          <p:cNvSpPr>
            <a:spLocks noGrp="1"/>
          </p:cNvSpPr>
          <p:nvPr>
            <p:ph type="body"/>
          </p:nvPr>
        </p:nvSpPr>
        <p:spPr>
          <a:xfrm>
            <a:off x="457200" y="1600200"/>
            <a:ext cx="4015800" cy="4525560"/>
          </a:xfrm>
          <a:prstGeom prst="rect">
            <a:avLst/>
          </a:prstGeom>
        </p:spPr>
        <p:txBody>
          <a:bodyPr lIns="0" tIns="0" rIns="0" bIns="0"/>
          <a:lstStyle/>
          <a:p>
            <a:endParaRPr/>
          </a:p>
        </p:txBody>
      </p:sp>
      <p:sp>
        <p:nvSpPr>
          <p:cNvPr id="20"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21" name="PlaceHolder 4"/>
          <p:cNvSpPr>
            <a:spLocks noGrp="1"/>
          </p:cNvSpPr>
          <p:nvPr>
            <p:ph type="body"/>
          </p:nvPr>
        </p:nvSpPr>
        <p:spPr>
          <a:xfrm>
            <a:off x="4674240" y="3964320"/>
            <a:ext cx="4015800" cy="21585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tIns="0" rIns="0" bIns="0" anchor="ctr"/>
          <a:lstStyle/>
          <a:p>
            <a:endParaRPr/>
          </a:p>
        </p:txBody>
      </p:sp>
      <p:sp>
        <p:nvSpPr>
          <p:cNvPr id="23" name="PlaceHolder 2"/>
          <p:cNvSpPr>
            <a:spLocks noGrp="1"/>
          </p:cNvSpPr>
          <p:nvPr>
            <p:ph type="body"/>
          </p:nvPr>
        </p:nvSpPr>
        <p:spPr>
          <a:xfrm>
            <a:off x="457200" y="1600200"/>
            <a:ext cx="4015800" cy="2158560"/>
          </a:xfrm>
          <a:prstGeom prst="rect">
            <a:avLst/>
          </a:prstGeom>
        </p:spPr>
        <p:txBody>
          <a:bodyPr lIns="0" tIns="0" rIns="0" bIns="0"/>
          <a:lstStyle/>
          <a:p>
            <a:endParaRPr/>
          </a:p>
        </p:txBody>
      </p:sp>
      <p:sp>
        <p:nvSpPr>
          <p:cNvPr id="24" name="PlaceHolder 3"/>
          <p:cNvSpPr>
            <a:spLocks noGrp="1"/>
          </p:cNvSpPr>
          <p:nvPr>
            <p:ph type="body"/>
          </p:nvPr>
        </p:nvSpPr>
        <p:spPr>
          <a:xfrm>
            <a:off x="4674240" y="1600200"/>
            <a:ext cx="4015800" cy="2158560"/>
          </a:xfrm>
          <a:prstGeom prst="rect">
            <a:avLst/>
          </a:prstGeom>
        </p:spPr>
        <p:txBody>
          <a:bodyPr lIns="0" tIns="0" rIns="0" bIns="0"/>
          <a:lstStyle/>
          <a:p>
            <a:endParaRPr/>
          </a:p>
        </p:txBody>
      </p:sp>
      <p:sp>
        <p:nvSpPr>
          <p:cNvPr id="25" name="PlaceHolder 4"/>
          <p:cNvSpPr>
            <a:spLocks noGrp="1"/>
          </p:cNvSpPr>
          <p:nvPr>
            <p:ph type="body"/>
          </p:nvPr>
        </p:nvSpPr>
        <p:spPr>
          <a:xfrm>
            <a:off x="457200" y="3964320"/>
            <a:ext cx="8229240" cy="21585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457200" y="6356520"/>
            <a:ext cx="2133360" cy="364680"/>
          </a:xfrm>
          <a:prstGeom prst="rect">
            <a:avLst/>
          </a:prstGeom>
        </p:spPr>
        <p:txBody>
          <a:bodyPr anchor="ctr"/>
          <a:lstStyle/>
          <a:p>
            <a:pPr>
              <a:lnSpc>
                <a:spcPct val="100000"/>
              </a:lnSpc>
            </a:pPr>
            <a:r>
              <a:rPr lang="en-US" sz="1200" strike="noStrike" spc="-1">
                <a:solidFill>
                  <a:srgbClr val="8B8B8B"/>
                </a:solidFill>
                <a:uFill>
                  <a:solidFill>
                    <a:srgbClr val="FFFFFF"/>
                  </a:solidFill>
                </a:uFill>
                <a:latin typeface="Calibri"/>
              </a:rPr>
              <a:t>7/5/17</a:t>
            </a:r>
            <a:endParaRPr/>
          </a:p>
        </p:txBody>
      </p:sp>
      <p:sp>
        <p:nvSpPr>
          <p:cNvPr id="6" name="PlaceHolder 2"/>
          <p:cNvSpPr>
            <a:spLocks noGrp="1"/>
          </p:cNvSpPr>
          <p:nvPr>
            <p:ph type="ftr"/>
          </p:nvPr>
        </p:nvSpPr>
        <p:spPr>
          <a:xfrm>
            <a:off x="3124080" y="6356520"/>
            <a:ext cx="2895120" cy="364680"/>
          </a:xfrm>
          <a:prstGeom prst="rect">
            <a:avLst/>
          </a:prstGeom>
        </p:spPr>
        <p:txBody>
          <a:bodyPr anchor="ctr"/>
          <a:lstStyle/>
          <a:p>
            <a:endParaRPr/>
          </a:p>
        </p:txBody>
      </p:sp>
      <p:sp>
        <p:nvSpPr>
          <p:cNvPr id="2" name="PlaceHolder 3"/>
          <p:cNvSpPr>
            <a:spLocks noGrp="1"/>
          </p:cNvSpPr>
          <p:nvPr>
            <p:ph type="sldNum"/>
          </p:nvPr>
        </p:nvSpPr>
        <p:spPr>
          <a:xfrm>
            <a:off x="6553080" y="6356520"/>
            <a:ext cx="2133360" cy="364680"/>
          </a:xfrm>
          <a:prstGeom prst="rect">
            <a:avLst/>
          </a:prstGeom>
        </p:spPr>
        <p:txBody>
          <a:bodyPr anchor="ctr"/>
          <a:lstStyle/>
          <a:p>
            <a:pPr algn="r">
              <a:lnSpc>
                <a:spcPct val="100000"/>
              </a:lnSpc>
            </a:pPr>
            <a:fld id="{AA7C0B65-1EF4-4604-9E8D-5E9EEA12D50D}" type="slidenum">
              <a:rPr lang="en-US" sz="1200" strike="noStrike" spc="-1">
                <a:solidFill>
                  <a:srgbClr val="8B8B8B"/>
                </a:solidFill>
                <a:uFill>
                  <a:solidFill>
                    <a:srgbClr val="FFFFFF"/>
                  </a:solidFill>
                </a:uFill>
                <a:latin typeface="Calibri"/>
              </a:rPr>
              <a:t>‹#›</a:t>
            </a:fld>
            <a:endParaRPr/>
          </a:p>
        </p:txBody>
      </p:sp>
      <p:sp>
        <p:nvSpPr>
          <p:cNvPr id="3" name="PlaceHolder 4"/>
          <p:cNvSpPr>
            <a:spLocks noGrp="1"/>
          </p:cNvSpPr>
          <p:nvPr>
            <p:ph type="title"/>
          </p:nvPr>
        </p:nvSpPr>
        <p:spPr>
          <a:xfrm>
            <a:off x="457200" y="273600"/>
            <a:ext cx="8229240" cy="1144800"/>
          </a:xfrm>
          <a:prstGeom prst="rect">
            <a:avLst/>
          </a:prstGeom>
        </p:spPr>
        <p:txBody>
          <a:bodyPr lIns="0" tIns="0" rIns="0" bIns="0" anchor="ctr"/>
          <a:lstStyle/>
          <a:p>
            <a:r>
              <a:rPr lang="en-US" sz="1800" spc="-1">
                <a:latin typeface="Calibri"/>
              </a:rPr>
              <a:t>Click to edit the title text format</a:t>
            </a:r>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US" sz="3200" spc="-1">
                <a:latin typeface="Calibri"/>
              </a:rPr>
              <a:t>Click to edit the outline text format</a:t>
            </a:r>
            <a:endParaRPr/>
          </a:p>
          <a:p>
            <a:pPr marL="864000" lvl="1" indent="-324000">
              <a:buClr>
                <a:srgbClr val="FFFFFF"/>
              </a:buClr>
              <a:buSzPct val="75000"/>
              <a:buFont typeface="StarSymbol"/>
              <a:buChar char=""/>
            </a:pPr>
            <a:r>
              <a:rPr lang="en-US" sz="2400" spc="-1">
                <a:latin typeface="Calibri"/>
              </a:rPr>
              <a:t>Second Outline Level</a:t>
            </a:r>
            <a:endParaRPr/>
          </a:p>
          <a:p>
            <a:pPr marL="1296000" lvl="2" indent="-288000">
              <a:buClr>
                <a:srgbClr val="FFFFFF"/>
              </a:buClr>
              <a:buSzPct val="45000"/>
              <a:buFont typeface="StarSymbol"/>
              <a:buChar char=""/>
            </a:pPr>
            <a:r>
              <a:rPr lang="en-US" sz="2000" spc="-1">
                <a:latin typeface="Calibri"/>
              </a:rPr>
              <a:t>Third Outline Level</a:t>
            </a:r>
            <a:endParaRPr/>
          </a:p>
          <a:p>
            <a:pPr marL="1728000" lvl="3" indent="-216000">
              <a:buClr>
                <a:srgbClr val="FFFFFF"/>
              </a:buClr>
              <a:buSzPct val="75000"/>
              <a:buFont typeface="StarSymbol"/>
              <a:buChar char=""/>
            </a:pPr>
            <a:r>
              <a:rPr lang="en-US" sz="2000" spc="-1">
                <a:latin typeface="Calibri"/>
              </a:rPr>
              <a:t>Fourth Outline Level</a:t>
            </a:r>
            <a:endParaRPr/>
          </a:p>
          <a:p>
            <a:pPr marL="2160000" lvl="4" indent="-216000">
              <a:buClr>
                <a:srgbClr val="FFFFFF"/>
              </a:buClr>
              <a:buSzPct val="45000"/>
              <a:buFont typeface="StarSymbol"/>
              <a:buChar char=""/>
            </a:pPr>
            <a:r>
              <a:rPr lang="en-US" sz="2000" spc="-1">
                <a:latin typeface="Calibri"/>
              </a:rPr>
              <a:t>Fifth Outline Level</a:t>
            </a:r>
            <a:endParaRPr/>
          </a:p>
          <a:p>
            <a:pPr marL="2592000" lvl="5" indent="-216000">
              <a:buClr>
                <a:srgbClr val="FFFFFF"/>
              </a:buClr>
              <a:buSzPct val="45000"/>
              <a:buFont typeface="StarSymbol"/>
              <a:buChar char=""/>
            </a:pPr>
            <a:r>
              <a:rPr lang="en-US" sz="2000" spc="-1">
                <a:latin typeface="Calibri"/>
              </a:rPr>
              <a:t>Sixth Outline Level</a:t>
            </a:r>
            <a:endParaRPr/>
          </a:p>
          <a:p>
            <a:pPr marL="3024000" lvl="6" indent="-216000">
              <a:buClr>
                <a:srgbClr val="FFFFFF"/>
              </a:buClr>
              <a:buSzPct val="45000"/>
              <a:buFont typeface="StarSymbol"/>
              <a:buChar char=""/>
            </a:pPr>
            <a:r>
              <a:rPr lang="en-US"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strike="noStrike" spc="-1">
                <a:solidFill>
                  <a:srgbClr val="000000"/>
                </a:solidFill>
                <a:uFill>
                  <a:solidFill>
                    <a:srgbClr val="FFFFFF"/>
                  </a:solidFill>
                </a:uFill>
                <a:latin typeface="Calibri"/>
              </a:rPr>
              <a:t>Click to edit Master title style</a:t>
            </a:r>
            <a:endParaRPr/>
          </a:p>
        </p:txBody>
      </p:sp>
      <p:sp>
        <p:nvSpPr>
          <p:cNvPr id="40" name="PlaceHolder 2"/>
          <p:cNvSpPr>
            <a:spLocks noGrp="1"/>
          </p:cNvSpPr>
          <p:nvPr>
            <p:ph type="body"/>
          </p:nvPr>
        </p:nvSpPr>
        <p:spPr>
          <a:xfrm>
            <a:off x="457200" y="1600200"/>
            <a:ext cx="8229240" cy="4525560"/>
          </a:xfrm>
          <a:prstGeom prst="rect">
            <a:avLst/>
          </a:prstGeom>
        </p:spPr>
        <p:txBody>
          <a:bodyPr/>
          <a:lstStyle/>
          <a:p>
            <a:pPr marL="432000" indent="-324000">
              <a:buClr>
                <a:srgbClr val="FFFFFF"/>
              </a:buClr>
              <a:buSzPct val="45000"/>
              <a:buFont typeface="StarSymbol"/>
              <a:buChar char=""/>
            </a:pPr>
            <a:r>
              <a:rPr lang="en-US" sz="3200" strike="noStrike" spc="-1">
                <a:solidFill>
                  <a:srgbClr val="000000"/>
                </a:solidFill>
                <a:uFill>
                  <a:solidFill>
                    <a:srgbClr val="FFFFFF"/>
                  </a:solidFill>
                </a:uFill>
                <a:latin typeface="Calibri"/>
              </a:rPr>
              <a:t>Click to edit the outline text format</a:t>
            </a:r>
            <a:endParaRPr/>
          </a:p>
          <a:p>
            <a:pPr marL="864000" lvl="1" indent="-324000">
              <a:buClr>
                <a:srgbClr val="FFFFFF"/>
              </a:buClr>
              <a:buSzPct val="75000"/>
              <a:buFont typeface="StarSymbol"/>
              <a:buChar char=""/>
            </a:pPr>
            <a:r>
              <a:rPr lang="en-US" sz="3200" strike="noStrike" spc="-1">
                <a:solidFill>
                  <a:srgbClr val="000000"/>
                </a:solidFill>
                <a:uFill>
                  <a:solidFill>
                    <a:srgbClr val="FFFFFF"/>
                  </a:solidFill>
                </a:uFill>
                <a:latin typeface="Calibri"/>
              </a:rPr>
              <a:t>Second Outline Level</a:t>
            </a:r>
            <a:endParaRPr/>
          </a:p>
          <a:p>
            <a:pPr marL="1296000" lvl="2" indent="-288000">
              <a:buClr>
                <a:srgbClr val="FFFFFF"/>
              </a:buClr>
              <a:buSzPct val="45000"/>
              <a:buFont typeface="StarSymbol"/>
              <a:buChar char=""/>
            </a:pPr>
            <a:r>
              <a:rPr lang="en-US" sz="3200" strike="noStrike" spc="-1">
                <a:solidFill>
                  <a:srgbClr val="000000"/>
                </a:solidFill>
                <a:uFill>
                  <a:solidFill>
                    <a:srgbClr val="FFFFFF"/>
                  </a:solidFill>
                </a:uFill>
                <a:latin typeface="Calibri"/>
              </a:rPr>
              <a:t>Third Outline Level</a:t>
            </a:r>
            <a:endParaRPr/>
          </a:p>
          <a:p>
            <a:pPr marL="1728000" lvl="3" indent="-216000">
              <a:buClr>
                <a:srgbClr val="FFFFFF"/>
              </a:buClr>
              <a:buSzPct val="75000"/>
              <a:buFont typeface="StarSymbol"/>
              <a:buChar char=""/>
            </a:pPr>
            <a:r>
              <a:rPr lang="en-US" sz="3200" strike="noStrike" spc="-1">
                <a:solidFill>
                  <a:srgbClr val="000000"/>
                </a:solidFill>
                <a:uFill>
                  <a:solidFill>
                    <a:srgbClr val="FFFFFF"/>
                  </a:solidFill>
                </a:uFill>
                <a:latin typeface="Calibri"/>
              </a:rPr>
              <a:t>Fourth Outline Level</a:t>
            </a:r>
            <a:endParaRPr/>
          </a:p>
          <a:p>
            <a:pPr marL="2160000" lvl="4" indent="-216000">
              <a:buClr>
                <a:srgbClr val="FFFFFF"/>
              </a:buClr>
              <a:buSzPct val="45000"/>
              <a:buFont typeface="StarSymbol"/>
              <a:buChar char=""/>
            </a:pPr>
            <a:r>
              <a:rPr lang="en-US" sz="3200" strike="noStrike" spc="-1">
                <a:solidFill>
                  <a:srgbClr val="000000"/>
                </a:solidFill>
                <a:uFill>
                  <a:solidFill>
                    <a:srgbClr val="FFFFFF"/>
                  </a:solidFill>
                </a:uFill>
                <a:latin typeface="Calibri"/>
              </a:rPr>
              <a:t>Fifth Outline Level</a:t>
            </a:r>
            <a:endParaRPr/>
          </a:p>
          <a:p>
            <a:pPr marL="2592000" lvl="5" indent="-216000">
              <a:buClr>
                <a:srgbClr val="FFFFFF"/>
              </a:buClr>
              <a:buSzPct val="45000"/>
              <a:buFont typeface="StarSymbol"/>
              <a:buChar char=""/>
            </a:pPr>
            <a:r>
              <a:rPr lang="en-US" sz="3200" strike="noStrike" spc="-1">
                <a:solidFill>
                  <a:srgbClr val="000000"/>
                </a:solidFill>
                <a:uFill>
                  <a:solidFill>
                    <a:srgbClr val="FFFFFF"/>
                  </a:solidFill>
                </a:uFill>
                <a:latin typeface="Calibri"/>
              </a:rPr>
              <a:t>Sixth Outline Level</a:t>
            </a:r>
            <a:endParaRPr/>
          </a:p>
          <a:p>
            <a:pPr marL="343080" indent="-342720">
              <a:lnSpc>
                <a:spcPct val="100000"/>
              </a:lnSpc>
              <a:buFont typeface="Arial"/>
              <a:buChar char="•"/>
            </a:pPr>
            <a:r>
              <a:rPr lang="en-US" sz="3200" strike="noStrike" spc="-1">
                <a:solidFill>
                  <a:srgbClr val="000000"/>
                </a:solidFill>
                <a:uFill>
                  <a:solidFill>
                    <a:srgbClr val="FFFFFF"/>
                  </a:solidFill>
                </a:uFill>
                <a:latin typeface="Calibri"/>
              </a:rPr>
              <a:t>Seventh Outline LevelClick to edit Master text styles</a:t>
            </a:r>
            <a:endParaRPr/>
          </a:p>
          <a:p>
            <a:pPr marL="743040" lvl="1" indent="-285480">
              <a:lnSpc>
                <a:spcPct val="100000"/>
              </a:lnSpc>
              <a:buFont typeface="Arial"/>
              <a:buChar char="–"/>
            </a:pPr>
            <a:r>
              <a:rPr lang="en-US" sz="2800" strike="noStrike" spc="-1">
                <a:solidFill>
                  <a:srgbClr val="000000"/>
                </a:solidFill>
                <a:uFill>
                  <a:solidFill>
                    <a:srgbClr val="FFFFFF"/>
                  </a:solidFill>
                </a:uFill>
                <a:latin typeface="Calibri"/>
              </a:rPr>
              <a:t>Second level</a:t>
            </a:r>
            <a:endParaRPr/>
          </a:p>
          <a:p>
            <a:pPr marL="1143000" lvl="2" indent="-228240">
              <a:lnSpc>
                <a:spcPct val="100000"/>
              </a:lnSpc>
              <a:buFont typeface="Arial"/>
              <a:buChar char="•"/>
            </a:pPr>
            <a:r>
              <a:rPr lang="en-US" sz="2400" strike="noStrike" spc="-1">
                <a:solidFill>
                  <a:srgbClr val="000000"/>
                </a:solidFill>
                <a:uFill>
                  <a:solidFill>
                    <a:srgbClr val="FFFFFF"/>
                  </a:solidFill>
                </a:uFill>
                <a:latin typeface="Calibri"/>
              </a:rPr>
              <a:t>Third level</a:t>
            </a:r>
            <a:endParaRPr/>
          </a:p>
          <a:p>
            <a:pPr marL="1600200" lvl="3" indent="-228240">
              <a:lnSpc>
                <a:spcPct val="100000"/>
              </a:lnSpc>
              <a:buFont typeface="Arial"/>
              <a:buChar char="–"/>
            </a:pPr>
            <a:r>
              <a:rPr lang="en-US" sz="2000" strike="noStrike" spc="-1">
                <a:solidFill>
                  <a:srgbClr val="000000"/>
                </a:solidFill>
                <a:uFill>
                  <a:solidFill>
                    <a:srgbClr val="FFFFFF"/>
                  </a:solidFill>
                </a:uFill>
                <a:latin typeface="Calibri"/>
              </a:rPr>
              <a:t>Fourth level</a:t>
            </a:r>
            <a:endParaRPr/>
          </a:p>
          <a:p>
            <a:pPr marL="2057400" lvl="4" indent="-228240">
              <a:lnSpc>
                <a:spcPct val="100000"/>
              </a:lnSpc>
              <a:buFont typeface="Arial"/>
              <a:buChar char="»"/>
            </a:pPr>
            <a:r>
              <a:rPr lang="en-US" sz="2000" strike="noStrike" spc="-1">
                <a:solidFill>
                  <a:srgbClr val="000000"/>
                </a:solidFill>
                <a:uFill>
                  <a:solidFill>
                    <a:srgbClr val="FFFFFF"/>
                  </a:solidFill>
                </a:uFill>
                <a:latin typeface="Calibri"/>
              </a:rPr>
              <a:t>Fifth level</a:t>
            </a:r>
            <a:endParaRPr/>
          </a:p>
        </p:txBody>
      </p:sp>
      <p:sp>
        <p:nvSpPr>
          <p:cNvPr id="41" name="PlaceHolder 3"/>
          <p:cNvSpPr>
            <a:spLocks noGrp="1"/>
          </p:cNvSpPr>
          <p:nvPr>
            <p:ph type="dt"/>
          </p:nvPr>
        </p:nvSpPr>
        <p:spPr>
          <a:xfrm>
            <a:off x="457200" y="6356520"/>
            <a:ext cx="2133360" cy="364680"/>
          </a:xfrm>
          <a:prstGeom prst="rect">
            <a:avLst/>
          </a:prstGeom>
        </p:spPr>
        <p:txBody>
          <a:bodyPr anchor="ctr"/>
          <a:lstStyle/>
          <a:p>
            <a:pPr>
              <a:lnSpc>
                <a:spcPct val="100000"/>
              </a:lnSpc>
            </a:pPr>
            <a:r>
              <a:rPr lang="en-US" sz="1200" strike="noStrike" spc="-1">
                <a:solidFill>
                  <a:srgbClr val="8B8B8B"/>
                </a:solidFill>
                <a:uFill>
                  <a:solidFill>
                    <a:srgbClr val="FFFFFF"/>
                  </a:solidFill>
                </a:uFill>
                <a:latin typeface="Calibri"/>
              </a:rPr>
              <a:t>7/5/17</a:t>
            </a:r>
            <a:endParaRPr/>
          </a:p>
        </p:txBody>
      </p:sp>
      <p:sp>
        <p:nvSpPr>
          <p:cNvPr id="42" name="PlaceHolder 4"/>
          <p:cNvSpPr>
            <a:spLocks noGrp="1"/>
          </p:cNvSpPr>
          <p:nvPr>
            <p:ph type="ftr"/>
          </p:nvPr>
        </p:nvSpPr>
        <p:spPr>
          <a:xfrm>
            <a:off x="3124080" y="6356520"/>
            <a:ext cx="2895120" cy="364680"/>
          </a:xfrm>
          <a:prstGeom prst="rect">
            <a:avLst/>
          </a:prstGeom>
        </p:spPr>
        <p:txBody>
          <a:bodyPr anchor="ctr"/>
          <a:lstStyle/>
          <a:p>
            <a:endParaRPr/>
          </a:p>
        </p:txBody>
      </p:sp>
      <p:sp>
        <p:nvSpPr>
          <p:cNvPr id="43" name="PlaceHolder 5"/>
          <p:cNvSpPr>
            <a:spLocks noGrp="1"/>
          </p:cNvSpPr>
          <p:nvPr>
            <p:ph type="sldNum"/>
          </p:nvPr>
        </p:nvSpPr>
        <p:spPr>
          <a:xfrm>
            <a:off x="6553080" y="6356520"/>
            <a:ext cx="2133360" cy="364680"/>
          </a:xfrm>
          <a:prstGeom prst="rect">
            <a:avLst/>
          </a:prstGeom>
        </p:spPr>
        <p:txBody>
          <a:bodyPr anchor="ctr"/>
          <a:lstStyle/>
          <a:p>
            <a:pPr algn="r">
              <a:lnSpc>
                <a:spcPct val="100000"/>
              </a:lnSpc>
            </a:pPr>
            <a:fld id="{D4C85C35-726B-4B1B-B3AA-EABB7A6DBB02}" type="slidenum">
              <a:rPr lang="en-US" sz="1200" strike="noStrike" spc="-1">
                <a:solidFill>
                  <a:srgbClr val="8B8B8B"/>
                </a:solidFill>
                <a:uFill>
                  <a:solidFill>
                    <a:srgbClr val="FFFFFF"/>
                  </a:solidFill>
                </a:uFill>
                <a:latin typeface="Calibri"/>
              </a:rPr>
              <a:t>‹#›</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strike="noStrike" spc="-1">
                <a:solidFill>
                  <a:srgbClr val="000000"/>
                </a:solidFill>
                <a:uFill>
                  <a:solidFill>
                    <a:srgbClr val="FFFFFF"/>
                  </a:solidFill>
                </a:uFill>
                <a:latin typeface="Calibri"/>
              </a:rPr>
              <a:t>Click to edit Master title style</a:t>
            </a:r>
            <a:endParaRPr/>
          </a:p>
        </p:txBody>
      </p:sp>
      <p:sp>
        <p:nvSpPr>
          <p:cNvPr id="79"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n-US" sz="1200" strike="noStrike" spc="-1">
                <a:solidFill>
                  <a:srgbClr val="8B8B8B"/>
                </a:solidFill>
                <a:uFill>
                  <a:solidFill>
                    <a:srgbClr val="FFFFFF"/>
                  </a:solidFill>
                </a:uFill>
                <a:latin typeface="Calibri"/>
              </a:rPr>
              <a:t>7/5/17</a:t>
            </a:r>
            <a:endParaRPr/>
          </a:p>
        </p:txBody>
      </p:sp>
      <p:sp>
        <p:nvSpPr>
          <p:cNvPr id="80" name="PlaceHolder 3"/>
          <p:cNvSpPr>
            <a:spLocks noGrp="1"/>
          </p:cNvSpPr>
          <p:nvPr>
            <p:ph type="ftr"/>
          </p:nvPr>
        </p:nvSpPr>
        <p:spPr>
          <a:xfrm>
            <a:off x="3124080" y="6356520"/>
            <a:ext cx="2895120" cy="364680"/>
          </a:xfrm>
          <a:prstGeom prst="rect">
            <a:avLst/>
          </a:prstGeom>
        </p:spPr>
        <p:txBody>
          <a:bodyPr anchor="ctr"/>
          <a:lstStyle/>
          <a:p>
            <a:endParaRPr/>
          </a:p>
        </p:txBody>
      </p:sp>
      <p:sp>
        <p:nvSpPr>
          <p:cNvPr id="81"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744ECCE8-91B7-464D-99E8-578EA0DE792F}" type="slidenum">
              <a:rPr lang="en-US" sz="1200" strike="noStrike" spc="-1">
                <a:solidFill>
                  <a:srgbClr val="8B8B8B"/>
                </a:solidFill>
                <a:uFill>
                  <a:solidFill>
                    <a:srgbClr val="FFFFFF"/>
                  </a:solidFill>
                </a:uFill>
                <a:latin typeface="Calibri"/>
              </a:rPr>
              <a:t>‹#›</a:t>
            </a:fld>
            <a:endParaRPr/>
          </a:p>
        </p:txBody>
      </p:sp>
      <p:sp>
        <p:nvSpPr>
          <p:cNvPr id="82"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US" sz="3200" spc="-1">
                <a:latin typeface="Calibri"/>
              </a:rPr>
              <a:t>Click to edit the outline text format</a:t>
            </a:r>
            <a:endParaRPr/>
          </a:p>
          <a:p>
            <a:pPr marL="864000" lvl="1" indent="-324000">
              <a:buClr>
                <a:srgbClr val="FFFFFF"/>
              </a:buClr>
              <a:buSzPct val="75000"/>
              <a:buFont typeface="StarSymbol"/>
              <a:buChar char=""/>
            </a:pPr>
            <a:r>
              <a:rPr lang="en-US" sz="2400" spc="-1">
                <a:latin typeface="Calibri"/>
              </a:rPr>
              <a:t>Second Outline Level</a:t>
            </a:r>
            <a:endParaRPr/>
          </a:p>
          <a:p>
            <a:pPr marL="1296000" lvl="2" indent="-288000">
              <a:buClr>
                <a:srgbClr val="FFFFFF"/>
              </a:buClr>
              <a:buSzPct val="45000"/>
              <a:buFont typeface="StarSymbol"/>
              <a:buChar char=""/>
            </a:pPr>
            <a:r>
              <a:rPr lang="en-US" sz="2000" spc="-1">
                <a:latin typeface="Calibri"/>
              </a:rPr>
              <a:t>Third Outline Level</a:t>
            </a:r>
            <a:endParaRPr/>
          </a:p>
          <a:p>
            <a:pPr marL="1728000" lvl="3" indent="-216000">
              <a:buClr>
                <a:srgbClr val="FFFFFF"/>
              </a:buClr>
              <a:buSzPct val="75000"/>
              <a:buFont typeface="StarSymbol"/>
              <a:buChar char=""/>
            </a:pPr>
            <a:r>
              <a:rPr lang="en-US" sz="2000" spc="-1">
                <a:latin typeface="Calibri"/>
              </a:rPr>
              <a:t>Fourth Outline Level</a:t>
            </a:r>
            <a:endParaRPr/>
          </a:p>
          <a:p>
            <a:pPr marL="2160000" lvl="4" indent="-216000">
              <a:buClr>
                <a:srgbClr val="FFFFFF"/>
              </a:buClr>
              <a:buSzPct val="45000"/>
              <a:buFont typeface="StarSymbol"/>
              <a:buChar char=""/>
            </a:pPr>
            <a:r>
              <a:rPr lang="en-US" sz="2000" spc="-1">
                <a:latin typeface="Calibri"/>
              </a:rPr>
              <a:t>Fifth Outline Level</a:t>
            </a:r>
            <a:endParaRPr/>
          </a:p>
          <a:p>
            <a:pPr marL="2592000" lvl="5" indent="-216000">
              <a:buClr>
                <a:srgbClr val="FFFFFF"/>
              </a:buClr>
              <a:buSzPct val="45000"/>
              <a:buFont typeface="StarSymbol"/>
              <a:buChar char=""/>
            </a:pPr>
            <a:r>
              <a:rPr lang="en-US" sz="2000" spc="-1">
                <a:latin typeface="Calibri"/>
              </a:rPr>
              <a:t>Sixth Outline Level</a:t>
            </a:r>
            <a:endParaRPr/>
          </a:p>
          <a:p>
            <a:pPr marL="3024000" lvl="6" indent="-216000">
              <a:buClr>
                <a:srgbClr val="FFFFFF"/>
              </a:buClr>
              <a:buSzPct val="45000"/>
              <a:buFont typeface="StarSymbol"/>
              <a:buChar char=""/>
            </a:pPr>
            <a:r>
              <a:rPr lang="en-US"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380880" y="614160"/>
            <a:ext cx="8229240" cy="791640"/>
          </a:xfrm>
          <a:prstGeom prst="rect">
            <a:avLst/>
          </a:prstGeom>
          <a:noFill/>
          <a:ln w="57240">
            <a:solidFill>
              <a:srgbClr val="92D05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4000" b="1" strike="noStrike" spc="-1">
                <a:solidFill>
                  <a:srgbClr val="FF9900"/>
                </a:solidFill>
                <a:uFill>
                  <a:solidFill>
                    <a:srgbClr val="FFFFFF"/>
                  </a:solidFill>
                </a:uFill>
                <a:latin typeface="Calibri"/>
              </a:rPr>
              <a:t>IMAGE TRANSFORMS</a:t>
            </a:r>
            <a:endParaRPr/>
          </a:p>
        </p:txBody>
      </p:sp>
      <p:sp>
        <p:nvSpPr>
          <p:cNvPr id="123" name="CustomShape 2"/>
          <p:cNvSpPr/>
          <p:nvPr/>
        </p:nvSpPr>
        <p:spPr>
          <a:xfrm>
            <a:off x="243360" y="2895480"/>
            <a:ext cx="8686440" cy="2285640"/>
          </a:xfrm>
          <a:prstGeom prst="rect">
            <a:avLst/>
          </a:prstGeom>
          <a:noFill/>
          <a:ln w="57240">
            <a:solidFill>
              <a:srgbClr val="00B05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0000FF"/>
                </a:solidFill>
                <a:uFill>
                  <a:solidFill>
                    <a:srgbClr val="FFFFFF"/>
                  </a:solidFill>
                </a:uFill>
                <a:latin typeface="Calibri"/>
              </a:rPr>
              <a:t>P.HEMA SREE</a:t>
            </a:r>
            <a:endParaRPr/>
          </a:p>
        </p:txBody>
      </p:sp>
      <p:sp>
        <p:nvSpPr>
          <p:cNvPr id="124" name="TextShape 3"/>
          <p:cNvSpPr txBox="1"/>
          <p:nvPr/>
        </p:nvSpPr>
        <p:spPr>
          <a:xfrm>
            <a:off x="6553080" y="6356520"/>
            <a:ext cx="2133360" cy="364680"/>
          </a:xfrm>
          <a:prstGeom prst="rect">
            <a:avLst/>
          </a:prstGeom>
          <a:noFill/>
          <a:ln>
            <a:noFill/>
          </a:ln>
        </p:spPr>
        <p:txBody>
          <a:bodyPr anchor="ctr"/>
          <a:lstStyle/>
          <a:p>
            <a:pPr algn="r">
              <a:lnSpc>
                <a:spcPct val="100000"/>
              </a:lnSpc>
            </a:pPr>
            <a:fld id="{BD597008-2666-4D26-A35B-6F380D544180}" type="slidenum">
              <a:rPr lang="en-US" sz="1200" strike="noStrike" spc="-1">
                <a:solidFill>
                  <a:srgbClr val="8B8B8B"/>
                </a:solidFill>
                <a:uFill>
                  <a:solidFill>
                    <a:srgbClr val="FFFFFF"/>
                  </a:solidFill>
                </a:uFill>
                <a:latin typeface="Calibri"/>
              </a:rPr>
              <a:t>1</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FF9900"/>
                </a:solidFill>
                <a:uFill>
                  <a:solidFill>
                    <a:srgbClr val="FFFFFF"/>
                  </a:solidFill>
                </a:uFill>
                <a:latin typeface="Times New Roman"/>
              </a:rPr>
              <a:t>Basis Vectors</a:t>
            </a:r>
            <a:endParaRPr/>
          </a:p>
        </p:txBody>
      </p:sp>
      <p:sp>
        <p:nvSpPr>
          <p:cNvPr id="157"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pic>
        <p:nvPicPr>
          <p:cNvPr id="158" name="Picture 2"/>
          <p:cNvPicPr/>
          <p:nvPr/>
        </p:nvPicPr>
        <p:blipFill>
          <a:blip r:embed="rId2"/>
          <a:stretch/>
        </p:blipFill>
        <p:spPr>
          <a:xfrm>
            <a:off x="609480" y="1600200"/>
            <a:ext cx="7543440" cy="4952520"/>
          </a:xfrm>
          <a:prstGeom prst="rect">
            <a:avLst/>
          </a:prstGeom>
          <a:ln w="9360">
            <a:noFill/>
          </a:ln>
        </p:spPr>
      </p:pic>
      <p:sp>
        <p:nvSpPr>
          <p:cNvPr id="159" name="TextShape 3"/>
          <p:cNvSpPr txBox="1"/>
          <p:nvPr/>
        </p:nvSpPr>
        <p:spPr>
          <a:xfrm>
            <a:off x="6553080" y="6492960"/>
            <a:ext cx="2133360" cy="364680"/>
          </a:xfrm>
          <a:prstGeom prst="rect">
            <a:avLst/>
          </a:prstGeom>
          <a:noFill/>
          <a:ln>
            <a:noFill/>
          </a:ln>
        </p:spPr>
        <p:txBody>
          <a:bodyPr anchor="ctr"/>
          <a:lstStyle/>
          <a:p>
            <a:pPr algn="r">
              <a:lnSpc>
                <a:spcPct val="100000"/>
              </a:lnSpc>
            </a:pPr>
            <a:fld id="{52906B02-AC2C-4DA9-B646-9EFE960037CF}" type="slidenum">
              <a:rPr lang="en-US" sz="1200" strike="noStrike" spc="-1">
                <a:solidFill>
                  <a:srgbClr val="8B8B8B"/>
                </a:solidFill>
                <a:uFill>
                  <a:solidFill>
                    <a:srgbClr val="FFFFFF"/>
                  </a:solidFill>
                </a:uFill>
                <a:latin typeface="Calibri"/>
              </a:rPr>
              <a:t>10</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457200" y="250920"/>
            <a:ext cx="8229240" cy="791640"/>
          </a:xfrm>
          <a:prstGeom prst="rect">
            <a:avLst/>
          </a:prstGeom>
          <a:noFill/>
          <a:ln w="57240">
            <a:solidFill>
              <a:srgbClr val="92D050"/>
            </a:solidFill>
            <a:round/>
          </a:ln>
        </p:spPr>
        <p:txBody>
          <a:bodyPr anchor="ctr"/>
          <a:lstStyle/>
          <a:p>
            <a:endParaRPr/>
          </a:p>
        </p:txBody>
      </p:sp>
      <p:sp>
        <p:nvSpPr>
          <p:cNvPr id="161" name="TextShape 2"/>
          <p:cNvSpPr txBox="1"/>
          <p:nvPr/>
        </p:nvSpPr>
        <p:spPr>
          <a:xfrm>
            <a:off x="457200" y="1268088"/>
            <a:ext cx="8229240" cy="5333760"/>
          </a:xfrm>
          <a:prstGeom prst="rect">
            <a:avLst/>
          </a:prstGeom>
          <a:noFill/>
          <a:ln w="57240">
            <a:solidFill>
              <a:srgbClr val="00B050"/>
            </a:solidFill>
            <a:round/>
          </a:ln>
        </p:spPr>
        <p:txBody>
          <a:bodyPr/>
          <a:lstStyle/>
          <a:p>
            <a:pPr marL="343080" indent="-342720" algn="just">
              <a:lnSpc>
                <a:spcPct val="100000"/>
              </a:lnSpc>
              <a:buClr>
                <a:srgbClr val="E46C0A"/>
              </a:buClr>
              <a:buFont typeface="Arial"/>
              <a:buChar char="•"/>
            </a:pP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Spatial frequency and </a:t>
            </a:r>
            <a:r>
              <a:rPr lang="en-US" sz="2400" b="1" strike="noStrike" spc="-1" dirty="0" err="1">
                <a:solidFill>
                  <a:srgbClr val="CC3399"/>
                </a:solidFill>
                <a:uFill>
                  <a:solidFill>
                    <a:srgbClr val="FFFFFF"/>
                  </a:solidFill>
                </a:uFill>
                <a:latin typeface="Times New Roman" panose="02020603050405020304" pitchFamily="18" charset="0"/>
                <a:cs typeface="Times New Roman" panose="02020603050405020304" pitchFamily="18" charset="0"/>
              </a:rPr>
              <a:t>sequency</a:t>
            </a: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 relates to how brightness levels change relative to spatial coordinates</a:t>
            </a:r>
            <a:endParaRPr sz="2000" b="1" dirty="0">
              <a:solidFill>
                <a:srgbClr val="CC3399"/>
              </a:solidFill>
              <a:latin typeface="Times New Roman" panose="02020603050405020304" pitchFamily="18" charset="0"/>
              <a:cs typeface="Times New Roman" panose="02020603050405020304" pitchFamily="18" charset="0"/>
            </a:endParaRPr>
          </a:p>
          <a:p>
            <a:pPr algn="just">
              <a:lnSpc>
                <a:spcPct val="100000"/>
              </a:lnSpc>
            </a:pPr>
            <a:endParaRPr sz="20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Font typeface="Arial"/>
              <a:buChar char="•"/>
            </a:pP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Frequency</a:t>
            </a: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is the term for sinusoidal transforms, </a:t>
            </a:r>
            <a:r>
              <a:rPr lang="en-US" sz="2400" b="1" strike="noStrike" spc="-1" dirty="0" err="1">
                <a:solidFill>
                  <a:srgbClr val="0000FF"/>
                </a:solidFill>
                <a:uFill>
                  <a:solidFill>
                    <a:srgbClr val="FFFFFF"/>
                  </a:solidFill>
                </a:uFill>
                <a:latin typeface="Times New Roman" panose="02020603050405020304" pitchFamily="18" charset="0"/>
                <a:cs typeface="Times New Roman" panose="02020603050405020304" pitchFamily="18" charset="0"/>
              </a:rPr>
              <a:t>sequency</a:t>
            </a: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for rectangular wave transforms</a:t>
            </a:r>
            <a:endParaRPr sz="2000" dirty="0">
              <a:latin typeface="Times New Roman" panose="02020603050405020304" pitchFamily="18" charset="0"/>
              <a:cs typeface="Times New Roman" panose="02020603050405020304" pitchFamily="18" charset="0"/>
            </a:endParaRPr>
          </a:p>
          <a:p>
            <a:pPr algn="just">
              <a:lnSpc>
                <a:spcPct val="100000"/>
              </a:lnSpc>
            </a:pPr>
            <a:endParaRPr sz="20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Font typeface="Arial"/>
              <a:buChar char="•"/>
            </a:pP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Rapidly changing brightness values correspond to high frequency (or </a:t>
            </a:r>
            <a:r>
              <a:rPr lang="en-US" sz="2400" strike="noStrike" spc="-1" dirty="0" err="1">
                <a:solidFill>
                  <a:srgbClr val="0000FF"/>
                </a:solidFill>
                <a:uFill>
                  <a:solidFill>
                    <a:srgbClr val="FFFFFF"/>
                  </a:solidFill>
                </a:uFill>
                <a:latin typeface="Times New Roman" panose="02020603050405020304" pitchFamily="18" charset="0"/>
                <a:cs typeface="Times New Roman" panose="02020603050405020304" pitchFamily="18" charset="0"/>
              </a:rPr>
              <a:t>sequency</a:t>
            </a: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terms, slowly changing brightness values correspond to low frequency (or </a:t>
            </a:r>
            <a:r>
              <a:rPr lang="en-US" sz="2400" strike="noStrike" spc="-1" dirty="0" err="1">
                <a:solidFill>
                  <a:srgbClr val="0000FF"/>
                </a:solidFill>
                <a:uFill>
                  <a:solidFill>
                    <a:srgbClr val="FFFFFF"/>
                  </a:solidFill>
                </a:uFill>
                <a:latin typeface="Times New Roman" panose="02020603050405020304" pitchFamily="18" charset="0"/>
                <a:cs typeface="Times New Roman" panose="02020603050405020304" pitchFamily="18" charset="0"/>
              </a:rPr>
              <a:t>sequency</a:t>
            </a: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terms</a:t>
            </a:r>
            <a:endParaRPr sz="2000" dirty="0">
              <a:latin typeface="Times New Roman" panose="02020603050405020304" pitchFamily="18" charset="0"/>
              <a:cs typeface="Times New Roman" panose="02020603050405020304" pitchFamily="18" charset="0"/>
            </a:endParaRPr>
          </a:p>
          <a:p>
            <a:pPr algn="just">
              <a:lnSpc>
                <a:spcPct val="100000"/>
              </a:lnSpc>
            </a:pPr>
            <a:endParaRPr dirty="0"/>
          </a:p>
        </p:txBody>
      </p:sp>
      <p:sp>
        <p:nvSpPr>
          <p:cNvPr id="162" name="TextShape 3"/>
          <p:cNvSpPr txBox="1"/>
          <p:nvPr/>
        </p:nvSpPr>
        <p:spPr>
          <a:xfrm>
            <a:off x="6553080" y="6356520"/>
            <a:ext cx="2133360" cy="364680"/>
          </a:xfrm>
          <a:prstGeom prst="rect">
            <a:avLst/>
          </a:prstGeom>
          <a:noFill/>
          <a:ln>
            <a:noFill/>
          </a:ln>
        </p:spPr>
        <p:txBody>
          <a:bodyPr anchor="ctr"/>
          <a:lstStyle/>
          <a:p>
            <a:pPr algn="r">
              <a:lnSpc>
                <a:spcPct val="100000"/>
              </a:lnSpc>
            </a:pPr>
            <a:fld id="{1210408D-EC5E-4C43-BFFC-30D63569E419}" type="slidenum">
              <a:rPr lang="en-US" sz="1200" strike="noStrike" spc="-1">
                <a:solidFill>
                  <a:srgbClr val="8B8B8B"/>
                </a:solidFill>
                <a:uFill>
                  <a:solidFill>
                    <a:srgbClr val="FFFFFF"/>
                  </a:solidFill>
                </a:uFill>
                <a:latin typeface="Calibri"/>
              </a:rPr>
              <a:t>11</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457200" y="228600"/>
            <a:ext cx="8229240" cy="6324120"/>
          </a:xfrm>
          <a:prstGeom prst="rect">
            <a:avLst/>
          </a:prstGeom>
          <a:noFill/>
          <a:ln w="57240">
            <a:solidFill>
              <a:srgbClr val="00B050"/>
            </a:solidFill>
            <a:round/>
          </a:ln>
        </p:spPr>
        <p:txBody>
          <a:bodyPr/>
          <a:lstStyle/>
          <a:p>
            <a:endParaRPr/>
          </a:p>
        </p:txBody>
      </p:sp>
      <p:pic>
        <p:nvPicPr>
          <p:cNvPr id="164" name="Picture 2"/>
          <p:cNvPicPr/>
          <p:nvPr/>
        </p:nvPicPr>
        <p:blipFill>
          <a:blip r:embed="rId2"/>
          <a:stretch/>
        </p:blipFill>
        <p:spPr>
          <a:xfrm>
            <a:off x="797760" y="304920"/>
            <a:ext cx="7749000" cy="6248160"/>
          </a:xfrm>
          <a:prstGeom prst="rect">
            <a:avLst/>
          </a:prstGeom>
          <a:ln w="9360">
            <a:noFill/>
          </a:ln>
        </p:spPr>
      </p:pic>
      <p:sp>
        <p:nvSpPr>
          <p:cNvPr id="165" name="TextShape 2"/>
          <p:cNvSpPr txBox="1"/>
          <p:nvPr/>
        </p:nvSpPr>
        <p:spPr>
          <a:xfrm>
            <a:off x="6553080" y="6356520"/>
            <a:ext cx="2133360" cy="364680"/>
          </a:xfrm>
          <a:prstGeom prst="rect">
            <a:avLst/>
          </a:prstGeom>
          <a:noFill/>
          <a:ln>
            <a:noFill/>
          </a:ln>
        </p:spPr>
        <p:txBody>
          <a:bodyPr anchor="ctr"/>
          <a:lstStyle/>
          <a:p>
            <a:pPr algn="r">
              <a:lnSpc>
                <a:spcPct val="100000"/>
              </a:lnSpc>
            </a:pPr>
            <a:fld id="{AE11E8F8-504D-4D21-B503-05EEFEBBC2A7}" type="slidenum">
              <a:rPr lang="en-US" sz="1200" strike="noStrike" spc="-1">
                <a:solidFill>
                  <a:srgbClr val="8B8B8B"/>
                </a:solidFill>
                <a:uFill>
                  <a:solidFill>
                    <a:srgbClr val="FFFFFF"/>
                  </a:solidFill>
                </a:uFill>
                <a:latin typeface="Calibri"/>
              </a:rPr>
              <a:t>12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E46C0A"/>
                </a:solidFill>
                <a:uFill>
                  <a:solidFill>
                    <a:srgbClr val="FFFFFF"/>
                  </a:solidFill>
                </a:uFill>
                <a:latin typeface="Times New Roman"/>
              </a:rPr>
              <a:t>Transformation equation</a:t>
            </a:r>
            <a:endParaRPr/>
          </a:p>
        </p:txBody>
      </p:sp>
      <p:sp>
        <p:nvSpPr>
          <p:cNvPr id="167"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gn="just">
              <a:lnSpc>
                <a:spcPct val="100000"/>
              </a:lnSpc>
              <a:buClr>
                <a:srgbClr val="E46C0A"/>
              </a:buClr>
              <a:buFont typeface="Arial"/>
              <a:buChar char="•"/>
            </a:pP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 lowest spatial frequency, called the </a:t>
            </a:r>
            <a:r>
              <a:rPr lang="en-US" sz="2400" b="1"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zero frequency term ( DC term)</a:t>
            </a: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corresponds to an image with a constant value </a:t>
            </a:r>
            <a:endParaRPr sz="2000" dirty="0">
              <a:latin typeface="Times New Roman" panose="02020603050405020304" pitchFamily="18" charset="0"/>
              <a:cs typeface="Times New Roman" panose="02020603050405020304" pitchFamily="18" charset="0"/>
            </a:endParaRPr>
          </a:p>
          <a:p>
            <a:pPr algn="just">
              <a:lnSpc>
                <a:spcPct val="100000"/>
              </a:lnSpc>
            </a:pPr>
            <a:endParaRPr sz="20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Font typeface="Arial"/>
              <a:buChar char="•"/>
            </a:pP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 general form of the transformation equation, assuming an N x N image, is given by: </a:t>
            </a:r>
            <a:endParaRPr sz="2000" dirty="0">
              <a:latin typeface="Times New Roman" panose="02020603050405020304" pitchFamily="18" charset="0"/>
              <a:cs typeface="Times New Roman" panose="02020603050405020304" pitchFamily="18" charset="0"/>
            </a:endParaRPr>
          </a:p>
          <a:p>
            <a:pPr>
              <a:lnSpc>
                <a:spcPct val="100000"/>
              </a:lnSpc>
            </a:pPr>
            <a:endParaRPr dirty="0"/>
          </a:p>
          <a:p>
            <a:pPr>
              <a:lnSpc>
                <a:spcPct val="100000"/>
              </a:lnSpc>
            </a:pPr>
            <a:endParaRPr dirty="0"/>
          </a:p>
          <a:p>
            <a:pPr algn="just">
              <a:lnSpc>
                <a:spcPct val="100000"/>
              </a:lnSpc>
            </a:pPr>
            <a:endParaRPr dirty="0"/>
          </a:p>
        </p:txBody>
      </p:sp>
      <p:pic>
        <p:nvPicPr>
          <p:cNvPr id="168" name="Picture 3"/>
          <p:cNvPicPr/>
          <p:nvPr/>
        </p:nvPicPr>
        <p:blipFill>
          <a:blip r:embed="rId2"/>
          <a:stretch/>
        </p:blipFill>
        <p:spPr>
          <a:xfrm>
            <a:off x="1600200" y="3025440"/>
            <a:ext cx="6400440" cy="1524960"/>
          </a:xfrm>
          <a:prstGeom prst="rect">
            <a:avLst/>
          </a:prstGeom>
          <a:ln>
            <a:noFill/>
          </a:ln>
        </p:spPr>
      </p:pic>
      <p:sp>
        <p:nvSpPr>
          <p:cNvPr id="169" name="CustomShape 3"/>
          <p:cNvSpPr/>
          <p:nvPr/>
        </p:nvSpPr>
        <p:spPr>
          <a:xfrm>
            <a:off x="723960" y="4751460"/>
            <a:ext cx="7695720" cy="125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90000"/>
              </a:lnSpc>
            </a:pP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where</a:t>
            </a:r>
            <a:endParaRPr sz="2800" dirty="0">
              <a:latin typeface="Times New Roman" panose="02020603050405020304" pitchFamily="18" charset="0"/>
              <a:cs typeface="Times New Roman" panose="02020603050405020304" pitchFamily="18" charset="0"/>
            </a:endParaRPr>
          </a:p>
          <a:p>
            <a:pPr algn="just">
              <a:lnSpc>
                <a:spcPct val="90000"/>
              </a:lnSpc>
            </a:pP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u</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and </a:t>
            </a: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v</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are the frequency domain variables, </a:t>
            </a:r>
            <a:endParaRPr sz="2800" dirty="0">
              <a:latin typeface="Times New Roman" panose="02020603050405020304" pitchFamily="18" charset="0"/>
              <a:cs typeface="Times New Roman" panose="02020603050405020304" pitchFamily="18" charset="0"/>
            </a:endParaRPr>
          </a:p>
          <a:p>
            <a:pPr algn="just">
              <a:lnSpc>
                <a:spcPct val="90000"/>
              </a:lnSpc>
            </a:pP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k</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is a constant that is transform dependent, </a:t>
            </a:r>
            <a:endParaRPr sz="2800" dirty="0">
              <a:latin typeface="Times New Roman" panose="02020603050405020304" pitchFamily="18" charset="0"/>
              <a:cs typeface="Times New Roman" panose="02020603050405020304" pitchFamily="18" charset="0"/>
            </a:endParaRPr>
          </a:p>
          <a:p>
            <a:pPr algn="just">
              <a:lnSpc>
                <a:spcPct val="90000"/>
              </a:lnSpc>
            </a:pP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T (u ,v)</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are the transform coefficients, </a:t>
            </a:r>
            <a:endParaRPr sz="2800" dirty="0">
              <a:latin typeface="Times New Roman" panose="02020603050405020304" pitchFamily="18" charset="0"/>
              <a:cs typeface="Times New Roman" panose="02020603050405020304" pitchFamily="18" charset="0"/>
            </a:endParaRPr>
          </a:p>
          <a:p>
            <a:pPr algn="just">
              <a:lnSpc>
                <a:spcPct val="90000"/>
              </a:lnSpc>
            </a:pP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and </a:t>
            </a: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B (r, c; u ,v)</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correspond to the basis images </a:t>
            </a:r>
            <a:endParaRPr sz="2800" dirty="0">
              <a:latin typeface="Times New Roman" panose="02020603050405020304" pitchFamily="18" charset="0"/>
              <a:cs typeface="Times New Roman" panose="02020603050405020304" pitchFamily="18" charset="0"/>
            </a:endParaRPr>
          </a:p>
          <a:p>
            <a:pPr algn="just">
              <a:lnSpc>
                <a:spcPct val="90000"/>
              </a:lnSpc>
            </a:pP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 notation </a:t>
            </a: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B (r, c; u ,v)</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defines a set of basis images, corresponding to each different value for </a:t>
            </a: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u</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and </a:t>
            </a: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v</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and the size of each is </a:t>
            </a: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r</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by </a:t>
            </a:r>
            <a:r>
              <a:rPr lang="en-US"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c</a:t>
            </a:r>
            <a:r>
              <a:rPr lang="en-US"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
        <p:nvSpPr>
          <p:cNvPr id="170" name="TextShape 4"/>
          <p:cNvSpPr txBox="1"/>
          <p:nvPr/>
        </p:nvSpPr>
        <p:spPr>
          <a:xfrm>
            <a:off x="6553080" y="6356520"/>
            <a:ext cx="2133360" cy="364680"/>
          </a:xfrm>
          <a:prstGeom prst="rect">
            <a:avLst/>
          </a:prstGeom>
          <a:noFill/>
          <a:ln>
            <a:noFill/>
          </a:ln>
        </p:spPr>
        <p:txBody>
          <a:bodyPr anchor="ctr"/>
          <a:lstStyle/>
          <a:p>
            <a:pPr algn="r">
              <a:lnSpc>
                <a:spcPct val="100000"/>
              </a:lnSpc>
            </a:pPr>
            <a:fld id="{4AE4CBCF-43FE-48FB-AE5F-2E9ED2798B7C}" type="slidenum">
              <a:rPr lang="en-US" sz="1200" strike="noStrike" spc="-1">
                <a:solidFill>
                  <a:srgbClr val="8B8B8B"/>
                </a:solidFill>
                <a:uFill>
                  <a:solidFill>
                    <a:srgbClr val="FFFFFF"/>
                  </a:solidFill>
                </a:uFill>
                <a:latin typeface="Calibri"/>
              </a:rPr>
              <a:t>13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493560" y="242640"/>
            <a:ext cx="8192880" cy="6310080"/>
          </a:xfrm>
          <a:prstGeom prst="rect">
            <a:avLst/>
          </a:prstGeom>
          <a:noFill/>
          <a:ln w="57240">
            <a:solidFill>
              <a:srgbClr val="00B050"/>
            </a:solidFill>
            <a:round/>
          </a:ln>
        </p:spPr>
        <p:txBody>
          <a:bodyPr/>
          <a:lstStyle/>
          <a:p>
            <a:endParaRPr/>
          </a:p>
        </p:txBody>
      </p:sp>
      <p:pic>
        <p:nvPicPr>
          <p:cNvPr id="172" name="Picture 2"/>
          <p:cNvPicPr/>
          <p:nvPr/>
        </p:nvPicPr>
        <p:blipFill>
          <a:blip r:embed="rId2"/>
          <a:stretch/>
        </p:blipFill>
        <p:spPr>
          <a:xfrm>
            <a:off x="1219320" y="533520"/>
            <a:ext cx="6552720" cy="5714640"/>
          </a:xfrm>
          <a:prstGeom prst="rect">
            <a:avLst/>
          </a:prstGeom>
          <a:ln w="9360">
            <a:noFill/>
          </a:ln>
        </p:spPr>
      </p:pic>
      <p:sp>
        <p:nvSpPr>
          <p:cNvPr id="173" name="TextShape 2"/>
          <p:cNvSpPr txBox="1"/>
          <p:nvPr/>
        </p:nvSpPr>
        <p:spPr>
          <a:xfrm>
            <a:off x="6553080" y="6356520"/>
            <a:ext cx="2133360" cy="364680"/>
          </a:xfrm>
          <a:prstGeom prst="rect">
            <a:avLst/>
          </a:prstGeom>
          <a:noFill/>
          <a:ln>
            <a:noFill/>
          </a:ln>
        </p:spPr>
        <p:txBody>
          <a:bodyPr anchor="ctr"/>
          <a:lstStyle/>
          <a:p>
            <a:pPr algn="r">
              <a:lnSpc>
                <a:spcPct val="100000"/>
              </a:lnSpc>
            </a:pPr>
            <a:fld id="{F5F53536-ABB2-47DF-9BFB-72F00406032B}" type="slidenum">
              <a:rPr lang="en-US" sz="1200" strike="noStrike" spc="-1">
                <a:solidFill>
                  <a:srgbClr val="8B8B8B"/>
                </a:solidFill>
                <a:uFill>
                  <a:solidFill>
                    <a:srgbClr val="FFFFFF"/>
                  </a:solidFill>
                </a:uFill>
                <a:latin typeface="Calibri"/>
              </a:rPr>
              <a:t>14</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600" b="1" strike="noStrike" spc="-1" dirty="0">
                <a:solidFill>
                  <a:srgbClr val="E46C0A"/>
                </a:solidFill>
                <a:uFill>
                  <a:solidFill>
                    <a:srgbClr val="FFFFFF"/>
                  </a:solidFill>
                </a:uFill>
                <a:latin typeface="Times New Roman"/>
              </a:rPr>
              <a:t>Transformation equation</a:t>
            </a:r>
            <a:endParaRPr sz="2000" b="1" dirty="0"/>
          </a:p>
        </p:txBody>
      </p:sp>
      <p:sp>
        <p:nvSpPr>
          <p:cNvPr id="175"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gn="just">
              <a:lnSpc>
                <a:spcPct val="100000"/>
              </a:lnSpc>
              <a:buClr>
                <a:srgbClr val="E46C0A"/>
              </a:buClr>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 transform coefficients, </a:t>
            </a:r>
            <a:r>
              <a:rPr lang="en-US" sz="2800"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 (u ,v)</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are the projections of </a:t>
            </a:r>
            <a:r>
              <a:rPr lang="en-US" sz="2800"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I (r ,c)</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onto each </a:t>
            </a:r>
            <a:r>
              <a:rPr lang="en-US" sz="2800"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B (u ,v)</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algn="just">
              <a:lnSpc>
                <a:spcPct val="100000"/>
              </a:lnSpc>
            </a:pPr>
            <a:endParaRPr sz="24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These coefficients tell us how similar the image is to the basis image; the more alike they are, the bigger the coefficient </a:t>
            </a:r>
            <a:endParaRPr sz="2400" dirty="0">
              <a:latin typeface="Times New Roman" panose="02020603050405020304" pitchFamily="18" charset="0"/>
              <a:cs typeface="Times New Roman" panose="02020603050405020304" pitchFamily="18" charset="0"/>
            </a:endParaRPr>
          </a:p>
          <a:p>
            <a:pPr algn="just">
              <a:lnSpc>
                <a:spcPct val="100000"/>
              </a:lnSpc>
            </a:pPr>
            <a:endParaRPr sz="24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This transformation process amounts to decomposing the image into a weighted sum of the basis images, where the coefficients </a:t>
            </a:r>
            <a:r>
              <a:rPr lang="en-US" sz="2800"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 (u ,v)</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are the weights</a:t>
            </a:r>
            <a:endParaRPr sz="2400" dirty="0">
              <a:latin typeface="Times New Roman" panose="02020603050405020304" pitchFamily="18" charset="0"/>
              <a:cs typeface="Times New Roman" panose="02020603050405020304" pitchFamily="18" charset="0"/>
            </a:endParaRPr>
          </a:p>
          <a:p>
            <a:pPr algn="just">
              <a:lnSpc>
                <a:spcPct val="100000"/>
              </a:lnSpc>
            </a:pPr>
            <a:endParaRPr dirty="0"/>
          </a:p>
        </p:txBody>
      </p:sp>
      <p:sp>
        <p:nvSpPr>
          <p:cNvPr id="176" name="TextShape 3"/>
          <p:cNvSpPr txBox="1"/>
          <p:nvPr/>
        </p:nvSpPr>
        <p:spPr>
          <a:xfrm>
            <a:off x="6553080" y="6356520"/>
            <a:ext cx="2133360" cy="364680"/>
          </a:xfrm>
          <a:prstGeom prst="rect">
            <a:avLst/>
          </a:prstGeom>
          <a:noFill/>
          <a:ln>
            <a:noFill/>
          </a:ln>
        </p:spPr>
        <p:txBody>
          <a:bodyPr anchor="ctr"/>
          <a:lstStyle/>
          <a:p>
            <a:pPr algn="r">
              <a:lnSpc>
                <a:spcPct val="100000"/>
              </a:lnSpc>
            </a:pPr>
            <a:fld id="{5A81C886-3821-4A7D-A44D-D1DC5C4CFB3A}" type="slidenum">
              <a:rPr lang="en-US" sz="1200" strike="noStrike" spc="-1">
                <a:solidFill>
                  <a:srgbClr val="8B8B8B"/>
                </a:solidFill>
                <a:uFill>
                  <a:solidFill>
                    <a:srgbClr val="FFFFFF"/>
                  </a:solidFill>
                </a:uFill>
                <a:latin typeface="Calibri"/>
              </a:rPr>
              <a:t>15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457200" y="304920"/>
            <a:ext cx="8229240" cy="6248160"/>
          </a:xfrm>
          <a:prstGeom prst="rect">
            <a:avLst/>
          </a:prstGeom>
          <a:noFill/>
          <a:ln w="57240">
            <a:solidFill>
              <a:srgbClr val="00B050"/>
            </a:solidFill>
            <a:round/>
          </a:ln>
        </p:spPr>
        <p:txBody>
          <a:bodyPr/>
          <a:lstStyle/>
          <a:p>
            <a:endParaRPr/>
          </a:p>
        </p:txBody>
      </p:sp>
      <p:pic>
        <p:nvPicPr>
          <p:cNvPr id="178" name="Picture 2"/>
          <p:cNvPicPr/>
          <p:nvPr/>
        </p:nvPicPr>
        <p:blipFill>
          <a:blip r:embed="rId2"/>
          <a:stretch/>
        </p:blipFill>
        <p:spPr>
          <a:xfrm>
            <a:off x="1219320" y="533520"/>
            <a:ext cx="6933960" cy="5676480"/>
          </a:xfrm>
          <a:prstGeom prst="rect">
            <a:avLst/>
          </a:prstGeom>
          <a:ln w="9360">
            <a:noFill/>
          </a:ln>
        </p:spPr>
      </p:pic>
      <p:sp>
        <p:nvSpPr>
          <p:cNvPr id="179" name="TextShape 2"/>
          <p:cNvSpPr txBox="1"/>
          <p:nvPr/>
        </p:nvSpPr>
        <p:spPr>
          <a:xfrm>
            <a:off x="6553080" y="6356520"/>
            <a:ext cx="2133360" cy="364680"/>
          </a:xfrm>
          <a:prstGeom prst="rect">
            <a:avLst/>
          </a:prstGeom>
          <a:noFill/>
          <a:ln>
            <a:noFill/>
          </a:ln>
        </p:spPr>
        <p:txBody>
          <a:bodyPr anchor="ctr"/>
          <a:lstStyle/>
          <a:p>
            <a:pPr algn="r">
              <a:lnSpc>
                <a:spcPct val="100000"/>
              </a:lnSpc>
            </a:pPr>
            <a:fld id="{B1EE818F-7AB2-46C8-9DD6-1B840129E91F}" type="slidenum">
              <a:rPr lang="en-US" sz="1200" strike="noStrike" spc="-1">
                <a:solidFill>
                  <a:srgbClr val="8B8B8B"/>
                </a:solidFill>
                <a:uFill>
                  <a:solidFill>
                    <a:srgbClr val="FFFFFF"/>
                  </a:solidFill>
                </a:uFill>
                <a:latin typeface="Calibri"/>
              </a:rPr>
              <a:t>16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E46C0A"/>
                </a:solidFill>
                <a:uFill>
                  <a:solidFill>
                    <a:srgbClr val="FFFFFF"/>
                  </a:solidFill>
                </a:uFill>
                <a:latin typeface="Times New Roman"/>
              </a:rPr>
              <a:t>Example</a:t>
            </a:r>
            <a:endParaRPr/>
          </a:p>
        </p:txBody>
      </p:sp>
      <p:sp>
        <p:nvSpPr>
          <p:cNvPr id="181"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sp>
        <p:nvSpPr>
          <p:cNvPr id="182" name="CustomShape 3"/>
          <p:cNvSpPr/>
          <p:nvPr/>
        </p:nvSpPr>
        <p:spPr>
          <a:xfrm>
            <a:off x="1219320" y="2274840"/>
            <a:ext cx="56383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strike="noStrike" spc="-1">
                <a:solidFill>
                  <a:srgbClr val="000000"/>
                </a:solidFill>
                <a:uFill>
                  <a:solidFill>
                    <a:srgbClr val="FFFFFF"/>
                  </a:solidFill>
                </a:uFill>
                <a:latin typeface="Arial"/>
              </a:rPr>
              <a:t>	</a:t>
            </a:r>
            <a:r>
              <a:rPr lang="en-US" sz="1800" strike="noStrike" spc="-1">
                <a:solidFill>
                  <a:srgbClr val="0000FF"/>
                </a:solidFill>
                <a:uFill>
                  <a:solidFill>
                    <a:srgbClr val="FFFFFF"/>
                  </a:solidFill>
                </a:uFill>
                <a:latin typeface="Times New Roman"/>
              </a:rPr>
              <a:t>Let I (r,c) = </a:t>
            </a:r>
            <a:endParaRPr/>
          </a:p>
          <a:p>
            <a:pPr>
              <a:lnSpc>
                <a:spcPct val="100000"/>
              </a:lnSpc>
            </a:pPr>
            <a:r>
              <a:rPr lang="en-US" sz="1800" strike="noStrike" spc="-1">
                <a:solidFill>
                  <a:srgbClr val="0000FF"/>
                </a:solidFill>
                <a:uFill>
                  <a:solidFill>
                    <a:srgbClr val="FFFFFF"/>
                  </a:solidFill>
                </a:uFill>
                <a:latin typeface="Times New Roman"/>
              </a:rPr>
              <a:t>	</a:t>
            </a:r>
            <a:endParaRPr/>
          </a:p>
          <a:p>
            <a:pPr>
              <a:lnSpc>
                <a:spcPct val="100000"/>
              </a:lnSpc>
            </a:pPr>
            <a:endParaRPr/>
          </a:p>
          <a:p>
            <a:pPr>
              <a:lnSpc>
                <a:spcPct val="100000"/>
              </a:lnSpc>
            </a:pPr>
            <a:r>
              <a:rPr lang="en-US" sz="1800" strike="noStrike" spc="-1">
                <a:solidFill>
                  <a:srgbClr val="0000FF"/>
                </a:solidFill>
                <a:uFill>
                  <a:solidFill>
                    <a:srgbClr val="FFFFFF"/>
                  </a:solidFill>
                </a:uFill>
                <a:latin typeface="Times New Roman"/>
              </a:rPr>
              <a:t>	and let </a:t>
            </a:r>
            <a:endParaRPr/>
          </a:p>
          <a:p>
            <a:pPr>
              <a:lnSpc>
                <a:spcPct val="100000"/>
              </a:lnSpc>
            </a:pPr>
            <a:endParaRPr/>
          </a:p>
          <a:p>
            <a:pPr>
              <a:lnSpc>
                <a:spcPct val="100000"/>
              </a:lnSpc>
            </a:pPr>
            <a:r>
              <a:rPr lang="en-US" sz="1800" strike="noStrike" spc="-1">
                <a:solidFill>
                  <a:srgbClr val="0000FF"/>
                </a:solidFill>
                <a:uFill>
                  <a:solidFill>
                    <a:srgbClr val="FFFFFF"/>
                  </a:solidFill>
                </a:uFill>
                <a:latin typeface="Times New Roman"/>
              </a:rPr>
              <a:t>	B (u,v;r,c) =  </a:t>
            </a:r>
            <a:endParaRPr/>
          </a:p>
          <a:p>
            <a:pPr>
              <a:lnSpc>
                <a:spcPct val="100000"/>
              </a:lnSpc>
            </a:pPr>
            <a:endParaRPr/>
          </a:p>
        </p:txBody>
      </p:sp>
      <p:pic>
        <p:nvPicPr>
          <p:cNvPr id="183" name="Picture 3"/>
          <p:cNvPicPr/>
          <p:nvPr/>
        </p:nvPicPr>
        <p:blipFill>
          <a:blip r:embed="rId2"/>
          <a:stretch/>
        </p:blipFill>
        <p:spPr>
          <a:xfrm>
            <a:off x="3886200" y="2009880"/>
            <a:ext cx="1447560" cy="1418760"/>
          </a:xfrm>
          <a:prstGeom prst="rect">
            <a:avLst/>
          </a:prstGeom>
          <a:ln>
            <a:noFill/>
          </a:ln>
        </p:spPr>
      </p:pic>
      <p:pic>
        <p:nvPicPr>
          <p:cNvPr id="184" name="Picture 4"/>
          <p:cNvPicPr/>
          <p:nvPr/>
        </p:nvPicPr>
        <p:blipFill>
          <a:blip r:embed="rId3"/>
          <a:stretch/>
        </p:blipFill>
        <p:spPr>
          <a:xfrm>
            <a:off x="3352680" y="3429000"/>
            <a:ext cx="3428640" cy="2479320"/>
          </a:xfrm>
          <a:prstGeom prst="rect">
            <a:avLst/>
          </a:prstGeom>
          <a:ln>
            <a:noFill/>
          </a:ln>
        </p:spPr>
      </p:pic>
      <p:sp>
        <p:nvSpPr>
          <p:cNvPr id="185" name="TextShape 4"/>
          <p:cNvSpPr txBox="1"/>
          <p:nvPr/>
        </p:nvSpPr>
        <p:spPr>
          <a:xfrm>
            <a:off x="6553080" y="6356520"/>
            <a:ext cx="2133360" cy="364680"/>
          </a:xfrm>
          <a:prstGeom prst="rect">
            <a:avLst/>
          </a:prstGeom>
          <a:noFill/>
          <a:ln>
            <a:noFill/>
          </a:ln>
        </p:spPr>
        <p:txBody>
          <a:bodyPr anchor="ctr"/>
          <a:lstStyle/>
          <a:p>
            <a:pPr algn="r">
              <a:lnSpc>
                <a:spcPct val="100000"/>
              </a:lnSpc>
            </a:pPr>
            <a:fld id="{300D1339-D713-489F-83A9-FB5EB7B6C5E2}" type="slidenum">
              <a:rPr lang="en-US" sz="1200" strike="noStrike" spc="-1">
                <a:solidFill>
                  <a:srgbClr val="8B8B8B"/>
                </a:solidFill>
                <a:uFill>
                  <a:solidFill>
                    <a:srgbClr val="FFFFFF"/>
                  </a:solidFill>
                </a:uFill>
                <a:latin typeface="Calibri"/>
              </a:rPr>
              <a:t>17</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E46C0A"/>
                </a:solidFill>
                <a:uFill>
                  <a:solidFill>
                    <a:srgbClr val="FFFFFF"/>
                  </a:solidFill>
                </a:uFill>
                <a:latin typeface="Times New Roman"/>
              </a:rPr>
              <a:t>Example</a:t>
            </a:r>
            <a:endParaRPr/>
          </a:p>
        </p:txBody>
      </p:sp>
      <p:sp>
        <p:nvSpPr>
          <p:cNvPr id="187"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pPr>
            <a:r>
              <a:rPr lang="en-US" sz="2000" strike="noStrike" spc="-1">
                <a:solidFill>
                  <a:srgbClr val="0000FF"/>
                </a:solidFill>
                <a:uFill>
                  <a:solidFill>
                    <a:srgbClr val="FFFFFF"/>
                  </a:solidFill>
                </a:uFill>
                <a:latin typeface="Arial"/>
              </a:rPr>
              <a:t>Then T (u ,v)=</a:t>
            </a:r>
            <a:r>
              <a:rPr lang="en-US" sz="2000" strike="noStrike" spc="-1">
                <a:solidFill>
                  <a:srgbClr val="0000FF"/>
                </a:solidFill>
                <a:uFill>
                  <a:solidFill>
                    <a:srgbClr val="FFFFFF"/>
                  </a:solidFill>
                </a:uFill>
                <a:latin typeface="Calibri"/>
              </a:rPr>
              <a:t> </a:t>
            </a:r>
            <a:endParaRPr/>
          </a:p>
          <a:p>
            <a:pPr marL="343080" indent="-342720">
              <a:lnSpc>
                <a:spcPct val="100000"/>
              </a:lnSpc>
            </a:pPr>
            <a:r>
              <a:rPr lang="en-US" sz="2000" strike="noStrike" spc="-1">
                <a:solidFill>
                  <a:srgbClr val="000000"/>
                </a:solidFill>
                <a:uFill>
                  <a:solidFill>
                    <a:srgbClr val="FFFFFF"/>
                  </a:solidFill>
                </a:uFill>
                <a:latin typeface="Calibri"/>
              </a:rPr>
              <a:t>	</a:t>
            </a:r>
            <a:endParaRPr/>
          </a:p>
          <a:p>
            <a:pPr algn="just">
              <a:lnSpc>
                <a:spcPct val="100000"/>
              </a:lnSpc>
            </a:pPr>
            <a:endParaRPr/>
          </a:p>
        </p:txBody>
      </p:sp>
      <p:pic>
        <p:nvPicPr>
          <p:cNvPr id="188" name="Picture 3"/>
          <p:cNvPicPr/>
          <p:nvPr/>
        </p:nvPicPr>
        <p:blipFill>
          <a:blip r:embed="rId2"/>
          <a:stretch/>
        </p:blipFill>
        <p:spPr>
          <a:xfrm>
            <a:off x="685800" y="2362320"/>
            <a:ext cx="7543440" cy="2361960"/>
          </a:xfrm>
          <a:prstGeom prst="rect">
            <a:avLst/>
          </a:prstGeom>
          <a:ln>
            <a:noFill/>
          </a:ln>
        </p:spPr>
      </p:pic>
      <p:sp>
        <p:nvSpPr>
          <p:cNvPr id="189" name="TextShape 3"/>
          <p:cNvSpPr txBox="1"/>
          <p:nvPr/>
        </p:nvSpPr>
        <p:spPr>
          <a:xfrm>
            <a:off x="6553080" y="6356520"/>
            <a:ext cx="2133360" cy="364680"/>
          </a:xfrm>
          <a:prstGeom prst="rect">
            <a:avLst/>
          </a:prstGeom>
          <a:noFill/>
          <a:ln>
            <a:noFill/>
          </a:ln>
        </p:spPr>
        <p:txBody>
          <a:bodyPr anchor="ctr"/>
          <a:lstStyle/>
          <a:p>
            <a:pPr algn="r">
              <a:lnSpc>
                <a:spcPct val="100000"/>
              </a:lnSpc>
            </a:pPr>
            <a:fld id="{91A65C43-3E20-43AB-802C-3241F76E5057}" type="slidenum">
              <a:rPr lang="en-US" sz="1200" strike="noStrike" spc="-1">
                <a:solidFill>
                  <a:srgbClr val="8B8B8B"/>
                </a:solidFill>
                <a:uFill>
                  <a:solidFill>
                    <a:srgbClr val="FFFFFF"/>
                  </a:solidFill>
                </a:uFill>
                <a:latin typeface="Calibri"/>
              </a:rPr>
              <a:t>18</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457200" y="250920"/>
            <a:ext cx="8229240" cy="791640"/>
          </a:xfrm>
          <a:prstGeom prst="rect">
            <a:avLst/>
          </a:prstGeom>
          <a:noFill/>
          <a:ln w="57240">
            <a:solidFill>
              <a:srgbClr val="92D050"/>
            </a:solidFill>
            <a:round/>
          </a:ln>
        </p:spPr>
        <p:txBody>
          <a:bodyPr anchor="ctr"/>
          <a:lstStyle/>
          <a:p>
            <a:endParaRPr/>
          </a:p>
        </p:txBody>
      </p:sp>
      <p:sp>
        <p:nvSpPr>
          <p:cNvPr id="191" name="TextShape 2"/>
          <p:cNvSpPr txBox="1"/>
          <p:nvPr/>
        </p:nvSpPr>
        <p:spPr>
          <a:xfrm>
            <a:off x="609480" y="1143000"/>
            <a:ext cx="8076960" cy="5333760"/>
          </a:xfrm>
          <a:prstGeom prst="rect">
            <a:avLst/>
          </a:prstGeom>
          <a:noFill/>
          <a:ln w="57240">
            <a:solidFill>
              <a:srgbClr val="00B050"/>
            </a:solidFill>
            <a:round/>
          </a:ln>
        </p:spPr>
        <p:txBody>
          <a:bodyPr/>
          <a:lstStyle/>
          <a:p>
            <a:pPr marL="343080" indent="-342720" algn="just">
              <a:lnSpc>
                <a:spcPct val="100000"/>
              </a:lnSpc>
              <a:buClr>
                <a:srgbClr val="E46C0A"/>
              </a:buClr>
              <a:buSzPct val="110000"/>
              <a:buFont typeface="Arial"/>
              <a:buChar char="•"/>
            </a:pPr>
            <a:r>
              <a:rPr lang="en-US" sz="2000" strike="noStrike" spc="-1">
                <a:solidFill>
                  <a:srgbClr val="0000FF"/>
                </a:solidFill>
                <a:uFill>
                  <a:solidFill>
                    <a:srgbClr val="FFFFFF"/>
                  </a:solidFill>
                </a:uFill>
                <a:latin typeface="Times New Roman"/>
              </a:rPr>
              <a:t>To obtain the image from the transform coefficients we apply the inverse transform equation:</a:t>
            </a:r>
            <a:endParaRPr/>
          </a:p>
          <a:p>
            <a:pPr algn="just">
              <a:lnSpc>
                <a:spcPct val="100000"/>
              </a:lnSpc>
            </a:pPr>
            <a:endParaRPr/>
          </a:p>
        </p:txBody>
      </p:sp>
      <p:pic>
        <p:nvPicPr>
          <p:cNvPr id="192" name="Picture 3"/>
          <p:cNvPicPr/>
          <p:nvPr/>
        </p:nvPicPr>
        <p:blipFill>
          <a:blip r:embed="rId2"/>
          <a:stretch/>
        </p:blipFill>
        <p:spPr>
          <a:xfrm>
            <a:off x="1066680" y="2057400"/>
            <a:ext cx="7009920" cy="1271160"/>
          </a:xfrm>
          <a:prstGeom prst="rect">
            <a:avLst/>
          </a:prstGeom>
          <a:ln>
            <a:noFill/>
          </a:ln>
        </p:spPr>
      </p:pic>
      <p:pic>
        <p:nvPicPr>
          <p:cNvPr id="193" name="Picture 4"/>
          <p:cNvPicPr/>
          <p:nvPr/>
        </p:nvPicPr>
        <p:blipFill>
          <a:blip r:embed="rId3"/>
          <a:stretch/>
        </p:blipFill>
        <p:spPr>
          <a:xfrm>
            <a:off x="1905120" y="3505320"/>
            <a:ext cx="5162400" cy="2223720"/>
          </a:xfrm>
          <a:prstGeom prst="rect">
            <a:avLst/>
          </a:prstGeom>
          <a:ln>
            <a:noFill/>
          </a:ln>
        </p:spPr>
      </p:pic>
      <p:sp>
        <p:nvSpPr>
          <p:cNvPr id="194" name="TextShape 3"/>
          <p:cNvSpPr txBox="1"/>
          <p:nvPr/>
        </p:nvSpPr>
        <p:spPr>
          <a:xfrm>
            <a:off x="6553080" y="6356520"/>
            <a:ext cx="2133360" cy="364680"/>
          </a:xfrm>
          <a:prstGeom prst="rect">
            <a:avLst/>
          </a:prstGeom>
          <a:noFill/>
          <a:ln>
            <a:noFill/>
          </a:ln>
        </p:spPr>
        <p:txBody>
          <a:bodyPr anchor="ctr"/>
          <a:lstStyle/>
          <a:p>
            <a:pPr algn="r">
              <a:lnSpc>
                <a:spcPct val="100000"/>
              </a:lnSpc>
            </a:pPr>
            <a:fld id="{37F78485-A93A-4B8B-9DA4-B93C0F44B8CD}" type="slidenum">
              <a:rPr lang="en-US" sz="1200" strike="noStrike" spc="-1">
                <a:solidFill>
                  <a:srgbClr val="8B8B8B"/>
                </a:solidFill>
                <a:uFill>
                  <a:solidFill>
                    <a:srgbClr val="FFFFFF"/>
                  </a:solidFill>
                </a:uFill>
                <a:latin typeface="Calibri"/>
              </a:rPr>
              <a:t>19</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457200" y="255600"/>
            <a:ext cx="8229240" cy="791640"/>
          </a:xfrm>
          <a:prstGeom prst="rect">
            <a:avLst/>
          </a:prstGeom>
          <a:noFill/>
          <a:ln w="57240">
            <a:solidFill>
              <a:srgbClr val="92D050"/>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4400" b="1" strike="noStrike" spc="-1">
                <a:solidFill>
                  <a:srgbClr val="FF9900"/>
                </a:solidFill>
                <a:uFill>
                  <a:solidFill>
                    <a:srgbClr val="FFFFFF"/>
                  </a:solidFill>
                </a:uFill>
                <a:latin typeface="Times New Roman"/>
              </a:rPr>
              <a:t>What is Image Transform? </a:t>
            </a:r>
            <a:endParaRPr/>
          </a:p>
        </p:txBody>
      </p:sp>
      <p:sp>
        <p:nvSpPr>
          <p:cNvPr id="126" name="CustomShape 2"/>
          <p:cNvSpPr/>
          <p:nvPr/>
        </p:nvSpPr>
        <p:spPr>
          <a:xfrm>
            <a:off x="457200" y="1219320"/>
            <a:ext cx="8229240" cy="5333760"/>
          </a:xfrm>
          <a:prstGeom prst="rect">
            <a:avLst/>
          </a:prstGeom>
          <a:noFill/>
          <a:ln w="57240">
            <a:solidFill>
              <a:srgbClr val="00B050"/>
            </a:solidFill>
            <a:round/>
          </a:ln>
        </p:spPr>
        <p:style>
          <a:lnRef idx="0">
            <a:scrgbClr r="0" g="0" b="0"/>
          </a:lnRef>
          <a:fillRef idx="0">
            <a:scrgbClr r="0" g="0" b="0"/>
          </a:fillRef>
          <a:effectRef idx="0">
            <a:scrgbClr r="0" g="0" b="0"/>
          </a:effectRef>
          <a:fontRef idx="minor"/>
        </p:style>
      </p:sp>
      <p:pic>
        <p:nvPicPr>
          <p:cNvPr id="127" name="Picture 10"/>
          <p:cNvPicPr/>
          <p:nvPr/>
        </p:nvPicPr>
        <p:blipFill>
          <a:blip r:embed="rId2"/>
          <a:stretch/>
        </p:blipFill>
        <p:spPr>
          <a:xfrm>
            <a:off x="1219320" y="1523880"/>
            <a:ext cx="6019560" cy="2209320"/>
          </a:xfrm>
          <a:prstGeom prst="rect">
            <a:avLst/>
          </a:prstGeom>
          <a:ln>
            <a:noFill/>
          </a:ln>
        </p:spPr>
      </p:pic>
      <p:pic>
        <p:nvPicPr>
          <p:cNvPr id="128" name="Picture 2"/>
          <p:cNvPicPr/>
          <p:nvPr/>
        </p:nvPicPr>
        <p:blipFill>
          <a:blip r:embed="rId3"/>
          <a:stretch/>
        </p:blipFill>
        <p:spPr>
          <a:xfrm>
            <a:off x="5257800" y="3962520"/>
            <a:ext cx="1361880" cy="285480"/>
          </a:xfrm>
          <a:prstGeom prst="rect">
            <a:avLst/>
          </a:prstGeom>
          <a:ln>
            <a:noFill/>
          </a:ln>
        </p:spPr>
      </p:pic>
      <p:sp>
        <p:nvSpPr>
          <p:cNvPr id="129" name="CustomShape 3"/>
          <p:cNvSpPr/>
          <p:nvPr/>
        </p:nvSpPr>
        <p:spPr>
          <a:xfrm>
            <a:off x="762120" y="4800600"/>
            <a:ext cx="7314840" cy="79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gn="just">
              <a:lnSpc>
                <a:spcPct val="100000"/>
              </a:lnSpc>
              <a:buClr>
                <a:srgbClr val="E46C0A"/>
              </a:buClr>
              <a:buSzPct val="106000"/>
              <a:buFont typeface="Arial"/>
              <a:buChar char="•"/>
            </a:pPr>
            <a:r>
              <a:rPr lang="en-US" sz="1800" b="1" strike="noStrike" spc="-1">
                <a:solidFill>
                  <a:srgbClr val="0000FF"/>
                </a:solidFill>
                <a:uFill>
                  <a:solidFill>
                    <a:srgbClr val="FFFFFF"/>
                  </a:solidFill>
                </a:uFill>
                <a:latin typeface="Times New Roman"/>
              </a:rPr>
              <a:t>Applying Transform we get another image of same size</a:t>
            </a:r>
            <a:endParaRPr/>
          </a:p>
          <a:p>
            <a:pPr marL="285840" indent="-285480" algn="just">
              <a:lnSpc>
                <a:spcPct val="100000"/>
              </a:lnSpc>
              <a:buClr>
                <a:srgbClr val="E46C0A"/>
              </a:buClr>
              <a:buSzPct val="106000"/>
              <a:buFont typeface="Arial"/>
              <a:buChar char="•"/>
            </a:pPr>
            <a:r>
              <a:rPr lang="en-US" sz="1800" b="1" strike="noStrike" spc="-1">
                <a:solidFill>
                  <a:srgbClr val="0000FF"/>
                </a:solidFill>
                <a:uFill>
                  <a:solidFill>
                    <a:srgbClr val="FFFFFF"/>
                  </a:solidFill>
                </a:uFill>
                <a:latin typeface="Times New Roman"/>
              </a:rPr>
              <a:t>After applying inverse Transform we get the original image back.</a:t>
            </a:r>
            <a:endParaRPr/>
          </a:p>
        </p:txBody>
      </p:sp>
      <p:sp>
        <p:nvSpPr>
          <p:cNvPr id="130" name="TextShape 4"/>
          <p:cNvSpPr txBox="1"/>
          <p:nvPr/>
        </p:nvSpPr>
        <p:spPr>
          <a:xfrm>
            <a:off x="6553080" y="6356520"/>
            <a:ext cx="2133360" cy="364680"/>
          </a:xfrm>
          <a:prstGeom prst="rect">
            <a:avLst/>
          </a:prstGeom>
          <a:noFill/>
          <a:ln>
            <a:noFill/>
          </a:ln>
        </p:spPr>
        <p:txBody>
          <a:bodyPr anchor="ctr"/>
          <a:lstStyle/>
          <a:p>
            <a:pPr algn="r">
              <a:lnSpc>
                <a:spcPct val="100000"/>
              </a:lnSpc>
            </a:pPr>
            <a:fld id="{37F88DF2-A700-4AF8-89EE-DE84959D3DD2}" type="slidenum">
              <a:rPr lang="en-US" sz="1200" strike="noStrike" spc="-1">
                <a:solidFill>
                  <a:srgbClr val="8B8B8B"/>
                </a:solidFill>
                <a:uFill>
                  <a:solidFill>
                    <a:srgbClr val="FFFFFF"/>
                  </a:solidFill>
                </a:uFill>
                <a:latin typeface="Calibri"/>
              </a:rPr>
              <a:t>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Shape 1"/>
          <p:cNvSpPr txBox="1"/>
          <p:nvPr/>
        </p:nvSpPr>
        <p:spPr>
          <a:xfrm>
            <a:off x="457200" y="250920"/>
            <a:ext cx="8229240" cy="791640"/>
          </a:xfrm>
          <a:prstGeom prst="rect">
            <a:avLst/>
          </a:prstGeom>
          <a:noFill/>
          <a:ln w="57240">
            <a:solidFill>
              <a:srgbClr val="92D050"/>
            </a:solidFill>
            <a:round/>
          </a:ln>
        </p:spPr>
        <p:txBody>
          <a:bodyPr anchor="ctr"/>
          <a:lstStyle/>
          <a:p>
            <a:endParaRPr/>
          </a:p>
        </p:txBody>
      </p:sp>
      <p:sp>
        <p:nvSpPr>
          <p:cNvPr id="196"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pic>
        <p:nvPicPr>
          <p:cNvPr id="197" name="Picture 3"/>
          <p:cNvPicPr/>
          <p:nvPr/>
        </p:nvPicPr>
        <p:blipFill>
          <a:blip r:embed="rId2"/>
          <a:stretch/>
        </p:blipFill>
        <p:spPr>
          <a:xfrm>
            <a:off x="858600" y="1371600"/>
            <a:ext cx="7314840" cy="5054040"/>
          </a:xfrm>
          <a:prstGeom prst="rect">
            <a:avLst/>
          </a:prstGeom>
          <a:ln>
            <a:noFill/>
          </a:ln>
        </p:spPr>
      </p:pic>
      <p:sp>
        <p:nvSpPr>
          <p:cNvPr id="198" name="TextShape 3"/>
          <p:cNvSpPr txBox="1"/>
          <p:nvPr/>
        </p:nvSpPr>
        <p:spPr>
          <a:xfrm>
            <a:off x="6553080" y="6356520"/>
            <a:ext cx="2133360" cy="364680"/>
          </a:xfrm>
          <a:prstGeom prst="rect">
            <a:avLst/>
          </a:prstGeom>
          <a:noFill/>
          <a:ln>
            <a:noFill/>
          </a:ln>
        </p:spPr>
        <p:txBody>
          <a:bodyPr anchor="ctr"/>
          <a:lstStyle/>
          <a:p>
            <a:pPr algn="r">
              <a:lnSpc>
                <a:spcPct val="100000"/>
              </a:lnSpc>
            </a:pPr>
            <a:fld id="{1A2188B3-CED8-4729-AFC2-EB9C46BED2AB}" type="slidenum">
              <a:rPr lang="en-US" sz="1200" strike="noStrike" spc="-1">
                <a:solidFill>
                  <a:srgbClr val="8B8B8B"/>
                </a:solidFill>
                <a:uFill>
                  <a:solidFill>
                    <a:srgbClr val="FFFFFF"/>
                  </a:solidFill>
                </a:uFill>
                <a:latin typeface="Calibri"/>
              </a:rPr>
              <a:t>20</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457200" y="250920"/>
            <a:ext cx="8229240" cy="791640"/>
          </a:xfrm>
          <a:prstGeom prst="rect">
            <a:avLst/>
          </a:prstGeom>
          <a:noFill/>
          <a:ln w="57240">
            <a:solidFill>
              <a:srgbClr val="92D050"/>
            </a:solidFill>
            <a:round/>
          </a:ln>
        </p:spPr>
        <p:txBody>
          <a:bodyPr anchor="ctr"/>
          <a:lstStyle/>
          <a:p>
            <a:endParaRPr/>
          </a:p>
        </p:txBody>
      </p:sp>
      <p:sp>
        <p:nvSpPr>
          <p:cNvPr id="200"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90000"/>
              </a:lnSpc>
            </a:pPr>
            <a:r>
              <a:rPr lang="en-US" sz="2000" strike="noStrike" spc="-1" dirty="0">
                <a:solidFill>
                  <a:srgbClr val="C00000"/>
                </a:solidFill>
                <a:uFill>
                  <a:solidFill>
                    <a:srgbClr val="FFFFFF"/>
                  </a:solidFill>
                </a:uFill>
                <a:latin typeface="Times New Roman"/>
              </a:rPr>
              <a:t>Is this correct? </a:t>
            </a:r>
            <a:endParaRPr dirty="0"/>
          </a:p>
          <a:p>
            <a:pPr marL="343080" indent="-342720">
              <a:lnSpc>
                <a:spcPct val="90000"/>
              </a:lnSpc>
            </a:pPr>
            <a:endParaRPr dirty="0"/>
          </a:p>
          <a:p>
            <a:pPr marL="343080" indent="-342720">
              <a:lnSpc>
                <a:spcPct val="90000"/>
              </a:lnSpc>
            </a:pPr>
            <a:r>
              <a:rPr lang="en-US" sz="2000" strike="noStrike" spc="-1" dirty="0">
                <a:solidFill>
                  <a:srgbClr val="0000FF"/>
                </a:solidFill>
                <a:uFill>
                  <a:solidFill>
                    <a:srgbClr val="FFFFFF"/>
                  </a:solidFill>
                </a:uFill>
                <a:latin typeface="Times New Roman"/>
              </a:rPr>
              <a:t>No, since </a:t>
            </a:r>
            <a:r>
              <a:rPr lang="en-US" sz="2000" i="1" strike="noStrike" spc="-1" dirty="0">
                <a:solidFill>
                  <a:srgbClr val="0000FF"/>
                </a:solidFill>
                <a:uFill>
                  <a:solidFill>
                    <a:srgbClr val="FFFFFF"/>
                  </a:solidFill>
                </a:uFill>
                <a:latin typeface="Times New Roman"/>
              </a:rPr>
              <a:t>I (r ,c)</a:t>
            </a:r>
            <a:r>
              <a:rPr lang="en-US" sz="2000" strike="noStrike" spc="-1" dirty="0">
                <a:solidFill>
                  <a:srgbClr val="0000FF"/>
                </a:solidFill>
                <a:uFill>
                  <a:solidFill>
                    <a:srgbClr val="FFFFFF"/>
                  </a:solidFill>
                </a:uFill>
                <a:latin typeface="Times New Roman"/>
              </a:rPr>
              <a:t> =</a:t>
            </a:r>
            <a:endParaRPr dirty="0"/>
          </a:p>
          <a:p>
            <a:pPr marL="343080" indent="-342720">
              <a:lnSpc>
                <a:spcPct val="90000"/>
              </a:lnSpc>
            </a:pPr>
            <a:endParaRPr dirty="0"/>
          </a:p>
          <a:p>
            <a:pPr marL="343080" indent="-342720">
              <a:lnSpc>
                <a:spcPct val="90000"/>
              </a:lnSpc>
            </a:pPr>
            <a:endParaRPr dirty="0"/>
          </a:p>
          <a:p>
            <a:pPr marL="343080" indent="-342720">
              <a:lnSpc>
                <a:spcPct val="90000"/>
              </a:lnSpc>
              <a:buFont typeface="Arial"/>
              <a:buChar char="•"/>
            </a:pPr>
            <a:endParaRPr lang="en-US" sz="2000" strike="noStrike" spc="-1" dirty="0">
              <a:solidFill>
                <a:srgbClr val="0000FF"/>
              </a:solidFill>
              <a:uFill>
                <a:solidFill>
                  <a:srgbClr val="FFFFFF"/>
                </a:solidFill>
              </a:uFill>
              <a:latin typeface="Times New Roman"/>
            </a:endParaRPr>
          </a:p>
          <a:p>
            <a:pPr marL="343080" indent="-342720">
              <a:lnSpc>
                <a:spcPct val="90000"/>
              </a:lnSpc>
              <a:buFont typeface="Arial"/>
              <a:buChar char="•"/>
            </a:pPr>
            <a:endParaRPr lang="en-US" sz="2000" spc="-1" dirty="0">
              <a:solidFill>
                <a:srgbClr val="0000FF"/>
              </a:solidFill>
              <a:uFill>
                <a:solidFill>
                  <a:srgbClr val="FFFFFF"/>
                </a:solidFill>
              </a:uFill>
              <a:latin typeface="Times New Roman"/>
            </a:endParaRPr>
          </a:p>
          <a:p>
            <a:pPr marL="343080" indent="-342720">
              <a:lnSpc>
                <a:spcPct val="90000"/>
              </a:lnSpc>
              <a:buFont typeface="Arial"/>
              <a:buChar char="•"/>
            </a:pPr>
            <a:r>
              <a:rPr lang="en-US" sz="2000" strike="noStrike" spc="-1" dirty="0">
                <a:solidFill>
                  <a:srgbClr val="0000FF"/>
                </a:solidFill>
                <a:uFill>
                  <a:solidFill>
                    <a:srgbClr val="FFFFFF"/>
                  </a:solidFill>
                </a:uFill>
                <a:latin typeface="Times New Roman"/>
              </a:rPr>
              <a:t>Comparing our results we see that we must multiply our answer by ¼ </a:t>
            </a:r>
            <a:endParaRPr dirty="0"/>
          </a:p>
          <a:p>
            <a:pPr marL="343080" indent="-342720">
              <a:lnSpc>
                <a:spcPct val="90000"/>
              </a:lnSpc>
            </a:pPr>
            <a:endParaRPr dirty="0"/>
          </a:p>
          <a:p>
            <a:pPr marL="343080" indent="-342720">
              <a:lnSpc>
                <a:spcPct val="90000"/>
              </a:lnSpc>
              <a:buFont typeface="Arial"/>
              <a:buChar char="•"/>
            </a:pPr>
            <a:r>
              <a:rPr lang="en-US" sz="2000" strike="noStrike" spc="-1" dirty="0">
                <a:solidFill>
                  <a:srgbClr val="0000FF"/>
                </a:solidFill>
                <a:uFill>
                  <a:solidFill>
                    <a:srgbClr val="FFFFFF"/>
                  </a:solidFill>
                </a:uFill>
                <a:latin typeface="Times New Roman"/>
              </a:rPr>
              <a:t>It also tells us that the transform pair, </a:t>
            </a:r>
            <a:endParaRPr dirty="0"/>
          </a:p>
          <a:p>
            <a:pPr marL="343080" indent="-342720">
              <a:lnSpc>
                <a:spcPct val="90000"/>
              </a:lnSpc>
            </a:pPr>
            <a:r>
              <a:rPr lang="en-US" sz="2000" i="1" strike="noStrike" spc="-1" dirty="0">
                <a:solidFill>
                  <a:srgbClr val="0000FF"/>
                </a:solidFill>
                <a:uFill>
                  <a:solidFill>
                    <a:srgbClr val="FFFFFF"/>
                  </a:solidFill>
                </a:uFill>
                <a:latin typeface="Times New Roman"/>
              </a:rPr>
              <a:t>	B(</a:t>
            </a:r>
            <a:r>
              <a:rPr lang="en-US" sz="2000" i="1" strike="noStrike" spc="-1" dirty="0" err="1">
                <a:solidFill>
                  <a:srgbClr val="0000FF"/>
                </a:solidFill>
                <a:uFill>
                  <a:solidFill>
                    <a:srgbClr val="FFFFFF"/>
                  </a:solidFill>
                </a:uFill>
                <a:latin typeface="Times New Roman"/>
              </a:rPr>
              <a:t>u,v;r,c</a:t>
            </a:r>
            <a:r>
              <a:rPr lang="en-US" sz="2000" i="1" strike="noStrike" spc="-1" dirty="0">
                <a:solidFill>
                  <a:srgbClr val="0000FF"/>
                </a:solidFill>
                <a:uFill>
                  <a:solidFill>
                    <a:srgbClr val="FFFFFF"/>
                  </a:solidFill>
                </a:uFill>
                <a:latin typeface="Times New Roman"/>
              </a:rPr>
              <a:t>)</a:t>
            </a:r>
            <a:r>
              <a:rPr lang="en-US" sz="2000" strike="noStrike" spc="-1" dirty="0">
                <a:solidFill>
                  <a:srgbClr val="0000FF"/>
                </a:solidFill>
                <a:uFill>
                  <a:solidFill>
                    <a:srgbClr val="FFFFFF"/>
                  </a:solidFill>
                </a:uFill>
                <a:latin typeface="Times New Roman"/>
              </a:rPr>
              <a:t> and </a:t>
            </a:r>
            <a:r>
              <a:rPr lang="en-US" sz="2000" i="1" strike="noStrike" spc="-1" dirty="0">
                <a:solidFill>
                  <a:srgbClr val="0000FF"/>
                </a:solidFill>
                <a:uFill>
                  <a:solidFill>
                    <a:srgbClr val="FFFFFF"/>
                  </a:solidFill>
                </a:uFill>
                <a:latin typeface="Times New Roman"/>
              </a:rPr>
              <a:t>B</a:t>
            </a:r>
            <a:r>
              <a:rPr lang="en-US" sz="2000" i="1" strike="noStrike" spc="-1" baseline="30000" dirty="0">
                <a:solidFill>
                  <a:srgbClr val="0000FF"/>
                </a:solidFill>
                <a:uFill>
                  <a:solidFill>
                    <a:srgbClr val="FFFFFF"/>
                  </a:solidFill>
                </a:uFill>
                <a:latin typeface="Times New Roman"/>
              </a:rPr>
              <a:t>-1</a:t>
            </a:r>
            <a:r>
              <a:rPr lang="en-US" sz="2000" i="1" strike="noStrike" spc="-1" dirty="0">
                <a:solidFill>
                  <a:srgbClr val="0000FF"/>
                </a:solidFill>
                <a:uFill>
                  <a:solidFill>
                    <a:srgbClr val="FFFFFF"/>
                  </a:solidFill>
                </a:uFill>
                <a:latin typeface="Times New Roman"/>
              </a:rPr>
              <a:t>(</a:t>
            </a:r>
            <a:r>
              <a:rPr lang="en-US" sz="2000" i="1" strike="noStrike" spc="-1" dirty="0" err="1">
                <a:solidFill>
                  <a:srgbClr val="0000FF"/>
                </a:solidFill>
                <a:uFill>
                  <a:solidFill>
                    <a:srgbClr val="FFFFFF"/>
                  </a:solidFill>
                </a:uFill>
                <a:latin typeface="Times New Roman"/>
              </a:rPr>
              <a:t>u,v;r,c</a:t>
            </a:r>
            <a:r>
              <a:rPr lang="en-US" sz="2000" i="1" strike="noStrike" spc="-1" dirty="0">
                <a:solidFill>
                  <a:srgbClr val="0000FF"/>
                </a:solidFill>
                <a:uFill>
                  <a:solidFill>
                    <a:srgbClr val="FFFFFF"/>
                  </a:solidFill>
                </a:uFill>
                <a:latin typeface="Times New Roman"/>
              </a:rPr>
              <a:t>)</a:t>
            </a:r>
            <a:r>
              <a:rPr lang="en-US" sz="2000" strike="noStrike" spc="-1" dirty="0">
                <a:solidFill>
                  <a:srgbClr val="0000FF"/>
                </a:solidFill>
                <a:uFill>
                  <a:solidFill>
                    <a:srgbClr val="FFFFFF"/>
                  </a:solidFill>
                </a:uFill>
                <a:latin typeface="Times New Roman"/>
              </a:rPr>
              <a:t> are not properly defined, we need to be able to recover our original image to have a proper transform pair </a:t>
            </a:r>
            <a:endParaRPr dirty="0"/>
          </a:p>
        </p:txBody>
      </p:sp>
      <p:pic>
        <p:nvPicPr>
          <p:cNvPr id="201" name="Picture 3"/>
          <p:cNvPicPr/>
          <p:nvPr/>
        </p:nvPicPr>
        <p:blipFill>
          <a:blip r:embed="rId2"/>
          <a:stretch/>
        </p:blipFill>
        <p:spPr>
          <a:xfrm>
            <a:off x="2666880" y="1447920"/>
            <a:ext cx="1269720" cy="1294920"/>
          </a:xfrm>
          <a:prstGeom prst="rect">
            <a:avLst/>
          </a:prstGeom>
          <a:ln>
            <a:noFill/>
          </a:ln>
        </p:spPr>
      </p:pic>
      <p:sp>
        <p:nvSpPr>
          <p:cNvPr id="202" name="TextShape 3"/>
          <p:cNvSpPr txBox="1"/>
          <p:nvPr/>
        </p:nvSpPr>
        <p:spPr>
          <a:xfrm>
            <a:off x="6553080" y="6356520"/>
            <a:ext cx="2133360" cy="364680"/>
          </a:xfrm>
          <a:prstGeom prst="rect">
            <a:avLst/>
          </a:prstGeom>
          <a:noFill/>
          <a:ln>
            <a:noFill/>
          </a:ln>
        </p:spPr>
        <p:txBody>
          <a:bodyPr anchor="ctr"/>
          <a:lstStyle/>
          <a:p>
            <a:pPr algn="r">
              <a:lnSpc>
                <a:spcPct val="100000"/>
              </a:lnSpc>
            </a:pPr>
            <a:fld id="{31B0B167-D73A-4369-9B2B-30624894C8AB}" type="slidenum">
              <a:rPr lang="en-US" sz="1200" strike="noStrike" spc="-1">
                <a:solidFill>
                  <a:srgbClr val="8B8B8B"/>
                </a:solidFill>
                <a:uFill>
                  <a:solidFill>
                    <a:srgbClr val="FFFFFF"/>
                  </a:solidFill>
                </a:uFill>
                <a:latin typeface="Calibri"/>
              </a:rPr>
              <a:t>21</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E46C0A"/>
                </a:solidFill>
                <a:uFill>
                  <a:solidFill>
                    <a:srgbClr val="FFFFFF"/>
                  </a:solidFill>
                </a:uFill>
                <a:latin typeface="Times New Roman"/>
              </a:rPr>
              <a:t>Basis images should be </a:t>
            </a:r>
            <a:r>
              <a:rPr lang="en-US" sz="3200" b="1" i="1" strike="noStrike" spc="-1">
                <a:solidFill>
                  <a:srgbClr val="E46C0A"/>
                </a:solidFill>
                <a:uFill>
                  <a:solidFill>
                    <a:srgbClr val="FFFFFF"/>
                  </a:solidFill>
                </a:uFill>
                <a:latin typeface="Times New Roman"/>
              </a:rPr>
              <a:t>orthogonal</a:t>
            </a:r>
            <a:r>
              <a:rPr lang="en-US" sz="3200" strike="noStrike" spc="-1">
                <a:solidFill>
                  <a:srgbClr val="E46C0A"/>
                </a:solidFill>
                <a:uFill>
                  <a:solidFill>
                    <a:srgbClr val="FFFFFF"/>
                  </a:solidFill>
                </a:uFill>
                <a:latin typeface="Times New Roman"/>
              </a:rPr>
              <a:t> and </a:t>
            </a:r>
            <a:r>
              <a:rPr lang="en-US" sz="3200" b="1" i="1" strike="noStrike" spc="-1">
                <a:solidFill>
                  <a:srgbClr val="E46C0A"/>
                </a:solidFill>
                <a:uFill>
                  <a:solidFill>
                    <a:srgbClr val="FFFFFF"/>
                  </a:solidFill>
                </a:uFill>
                <a:latin typeface="Times New Roman"/>
              </a:rPr>
              <a:t>ortho normal</a:t>
            </a:r>
            <a:endParaRPr/>
          </a:p>
        </p:txBody>
      </p:sp>
      <p:sp>
        <p:nvSpPr>
          <p:cNvPr id="204"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80000"/>
              </a:lnSpc>
            </a:pPr>
            <a:r>
              <a:rPr lang="en-US" sz="2800" b="1" i="1" strike="noStrike" spc="-1" dirty="0">
                <a:solidFill>
                  <a:srgbClr val="E46C0A"/>
                </a:solidFill>
                <a:uFill>
                  <a:solidFill>
                    <a:srgbClr val="FFFFFF"/>
                  </a:solidFill>
                </a:uFill>
                <a:latin typeface="Times New Roman" panose="02020603050405020304" pitchFamily="18" charset="0"/>
                <a:cs typeface="Times New Roman" panose="02020603050405020304" pitchFamily="18" charset="0"/>
              </a:rPr>
              <a:t>Orthogonal basis images</a:t>
            </a:r>
            <a:r>
              <a:rPr lang="en-US" sz="2800" strike="noStrike" spc="-1" dirty="0">
                <a:solidFill>
                  <a:srgbClr val="E46C0A"/>
                </a:solidFill>
                <a:uFill>
                  <a:solidFill>
                    <a:srgbClr val="FFFFFF"/>
                  </a:solidFill>
                </a:uFill>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marL="343080" indent="-342720">
              <a:lnSpc>
                <a:spcPct val="80000"/>
              </a:lnSpc>
            </a:pPr>
            <a:endParaRPr sz="2400" dirty="0">
              <a:latin typeface="Times New Roman" panose="02020603050405020304" pitchFamily="18" charset="0"/>
              <a:cs typeface="Times New Roman" panose="02020603050405020304" pitchFamily="18" charset="0"/>
            </a:endParaRPr>
          </a:p>
          <a:p>
            <a:pPr marL="800280" lvl="1" indent="-342720">
              <a:lnSpc>
                <a:spcPct val="80000"/>
              </a:lnSpc>
              <a:buClr>
                <a:srgbClr val="E46C0A"/>
              </a:buClr>
              <a:buSzPct val="106000"/>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Have vector inner products equal to zero </a:t>
            </a:r>
            <a:endParaRPr sz="2400" dirty="0">
              <a:latin typeface="Times New Roman" panose="02020603050405020304" pitchFamily="18" charset="0"/>
              <a:cs typeface="Times New Roman" panose="02020603050405020304" pitchFamily="18" charset="0"/>
            </a:endParaRPr>
          </a:p>
          <a:p>
            <a:pPr marL="800280" lvl="1" indent="-342720">
              <a:lnSpc>
                <a:spcPct val="80000"/>
              </a:lnSpc>
              <a:buClr>
                <a:srgbClr val="E46C0A"/>
              </a:buClr>
              <a:buSzPct val="106000"/>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Have nothing in common</a:t>
            </a:r>
            <a:endParaRPr sz="2400" dirty="0">
              <a:latin typeface="Times New Roman" panose="02020603050405020304" pitchFamily="18" charset="0"/>
              <a:cs typeface="Times New Roman" panose="02020603050405020304" pitchFamily="18" charset="0"/>
            </a:endParaRPr>
          </a:p>
          <a:p>
            <a:pPr marL="800280" lvl="1" indent="-342720">
              <a:lnSpc>
                <a:spcPct val="80000"/>
              </a:lnSpc>
              <a:buClr>
                <a:srgbClr val="E46C0A"/>
              </a:buClr>
              <a:buSzPct val="106000"/>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Are uncorrelated</a:t>
            </a:r>
            <a:endParaRPr sz="2400" dirty="0">
              <a:latin typeface="Times New Roman" panose="02020603050405020304" pitchFamily="18" charset="0"/>
              <a:cs typeface="Times New Roman" panose="02020603050405020304" pitchFamily="18" charset="0"/>
            </a:endParaRPr>
          </a:p>
          <a:p>
            <a:pPr marL="800280" lvl="1" indent="-342720">
              <a:lnSpc>
                <a:spcPct val="80000"/>
              </a:lnSpc>
              <a:buClr>
                <a:srgbClr val="E46C0A"/>
              </a:buClr>
              <a:buSzPct val="106000"/>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Remove redundant information </a:t>
            </a:r>
            <a:endParaRPr sz="2400" dirty="0">
              <a:latin typeface="Times New Roman" panose="02020603050405020304" pitchFamily="18" charset="0"/>
              <a:cs typeface="Times New Roman" panose="02020603050405020304" pitchFamily="18" charset="0"/>
            </a:endParaRPr>
          </a:p>
          <a:p>
            <a:pPr marL="343080" indent="-342720">
              <a:lnSpc>
                <a:spcPct val="80000"/>
              </a:lnSpc>
            </a:pPr>
            <a:endParaRPr sz="2400" dirty="0">
              <a:latin typeface="Times New Roman" panose="02020603050405020304" pitchFamily="18" charset="0"/>
              <a:cs typeface="Times New Roman" panose="02020603050405020304" pitchFamily="18" charset="0"/>
            </a:endParaRPr>
          </a:p>
          <a:p>
            <a:pPr marL="343080" indent="-342720">
              <a:lnSpc>
                <a:spcPct val="80000"/>
              </a:lnSpc>
            </a:pPr>
            <a:r>
              <a:rPr lang="en-US" sz="2800" b="1" i="1" strike="noStrike" spc="-1" dirty="0">
                <a:solidFill>
                  <a:srgbClr val="E46C0A"/>
                </a:solidFill>
                <a:uFill>
                  <a:solidFill>
                    <a:srgbClr val="FFFFFF"/>
                  </a:solidFill>
                </a:uFill>
                <a:latin typeface="Times New Roman" panose="02020603050405020304" pitchFamily="18" charset="0"/>
                <a:cs typeface="Times New Roman" panose="02020603050405020304" pitchFamily="18" charset="0"/>
              </a:rPr>
              <a:t>Orthonormal basis images</a:t>
            </a:r>
            <a:r>
              <a:rPr lang="en-US" sz="2800" strike="noStrike" spc="-1" dirty="0">
                <a:solidFill>
                  <a:srgbClr val="E46C0A"/>
                </a:solidFill>
                <a:uFill>
                  <a:solidFill>
                    <a:srgbClr val="FFFFFF"/>
                  </a:solidFill>
                </a:uFill>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a:lnSpc>
                <a:spcPct val="100000"/>
              </a:lnSpc>
            </a:pPr>
            <a:endParaRPr sz="2400" dirty="0">
              <a:latin typeface="Times New Roman" panose="02020603050405020304" pitchFamily="18" charset="0"/>
              <a:cs typeface="Times New Roman" panose="02020603050405020304" pitchFamily="18" charset="0"/>
            </a:endParaRPr>
          </a:p>
          <a:p>
            <a:pPr marL="343080" indent="-342720">
              <a:lnSpc>
                <a:spcPct val="80000"/>
              </a:lnSpc>
              <a:buClr>
                <a:srgbClr val="E46C0A"/>
              </a:buClr>
              <a:buSzPct val="106000"/>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Are orthogonal and have magnitudes of one</a:t>
            </a:r>
            <a:endParaRPr sz="2400" dirty="0">
              <a:latin typeface="Times New Roman" panose="02020603050405020304" pitchFamily="18" charset="0"/>
              <a:cs typeface="Times New Roman" panose="02020603050405020304" pitchFamily="18" charset="0"/>
            </a:endParaRPr>
          </a:p>
          <a:p>
            <a:pPr>
              <a:lnSpc>
                <a:spcPct val="80000"/>
              </a:lnSpc>
            </a:pPr>
            <a:endParaRPr dirty="0"/>
          </a:p>
          <a:p>
            <a:pPr marL="343080" indent="-342720">
              <a:lnSpc>
                <a:spcPct val="80000"/>
              </a:lnSpc>
            </a:pPr>
            <a:r>
              <a:rPr lang="en-US" sz="2000" strike="noStrike" spc="-1" dirty="0">
                <a:solidFill>
                  <a:srgbClr val="000000"/>
                </a:solidFill>
                <a:uFill>
                  <a:solidFill>
                    <a:srgbClr val="FFFFFF"/>
                  </a:solidFill>
                </a:uFill>
                <a:latin typeface="Calibri"/>
              </a:rPr>
              <a:t>	</a:t>
            </a:r>
            <a:endParaRPr dirty="0"/>
          </a:p>
          <a:p>
            <a:pPr algn="just">
              <a:lnSpc>
                <a:spcPct val="100000"/>
              </a:lnSpc>
            </a:pPr>
            <a:endParaRPr dirty="0"/>
          </a:p>
        </p:txBody>
      </p:sp>
      <p:sp>
        <p:nvSpPr>
          <p:cNvPr id="205" name="TextShape 3"/>
          <p:cNvSpPr txBox="1"/>
          <p:nvPr/>
        </p:nvSpPr>
        <p:spPr>
          <a:xfrm>
            <a:off x="6553080" y="6356520"/>
            <a:ext cx="2133360" cy="364680"/>
          </a:xfrm>
          <a:prstGeom prst="rect">
            <a:avLst/>
          </a:prstGeom>
          <a:noFill/>
          <a:ln>
            <a:noFill/>
          </a:ln>
        </p:spPr>
        <p:txBody>
          <a:bodyPr anchor="ctr"/>
          <a:lstStyle/>
          <a:p>
            <a:pPr algn="r">
              <a:lnSpc>
                <a:spcPct val="100000"/>
              </a:lnSpc>
            </a:pPr>
            <a:fld id="{B8C3914B-D2FE-4A3F-9332-C5022B342908}" type="slidenum">
              <a:rPr lang="en-US" sz="1200" strike="noStrike" spc="-1">
                <a:solidFill>
                  <a:srgbClr val="8B8B8B"/>
                </a:solidFill>
                <a:uFill>
                  <a:solidFill>
                    <a:srgbClr val="FFFFFF"/>
                  </a:solidFill>
                </a:uFill>
                <a:latin typeface="Calibri"/>
              </a:rPr>
              <a:t>22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57200" y="380880"/>
            <a:ext cx="8229240" cy="6171840"/>
          </a:xfrm>
          <a:prstGeom prst="rect">
            <a:avLst/>
          </a:prstGeom>
          <a:noFill/>
          <a:ln w="57240">
            <a:solidFill>
              <a:srgbClr val="00B050"/>
            </a:solidFill>
            <a:round/>
          </a:ln>
        </p:spPr>
        <p:txBody>
          <a:bodyPr/>
          <a:lstStyle/>
          <a:p>
            <a:endParaRPr/>
          </a:p>
        </p:txBody>
      </p:sp>
      <p:pic>
        <p:nvPicPr>
          <p:cNvPr id="207" name="Picture 2"/>
          <p:cNvPicPr/>
          <p:nvPr/>
        </p:nvPicPr>
        <p:blipFill>
          <a:blip r:embed="rId2"/>
          <a:stretch/>
        </p:blipFill>
        <p:spPr>
          <a:xfrm>
            <a:off x="685800" y="762120"/>
            <a:ext cx="7772040" cy="5070240"/>
          </a:xfrm>
          <a:prstGeom prst="rect">
            <a:avLst/>
          </a:prstGeom>
          <a:ln>
            <a:noFill/>
          </a:ln>
        </p:spPr>
      </p:pic>
      <p:sp>
        <p:nvSpPr>
          <p:cNvPr id="208" name="TextShape 2"/>
          <p:cNvSpPr txBox="1"/>
          <p:nvPr/>
        </p:nvSpPr>
        <p:spPr>
          <a:xfrm>
            <a:off x="6553080" y="6356520"/>
            <a:ext cx="2133360" cy="364680"/>
          </a:xfrm>
          <a:prstGeom prst="rect">
            <a:avLst/>
          </a:prstGeom>
          <a:noFill/>
          <a:ln>
            <a:noFill/>
          </a:ln>
        </p:spPr>
        <p:txBody>
          <a:bodyPr anchor="ctr"/>
          <a:lstStyle/>
          <a:p>
            <a:pPr algn="r">
              <a:lnSpc>
                <a:spcPct val="100000"/>
              </a:lnSpc>
            </a:pPr>
            <a:fld id="{43CF35F8-1261-424F-B303-02974502E855}" type="slidenum">
              <a:rPr lang="en-US" sz="1200" strike="noStrike" spc="-1">
                <a:solidFill>
                  <a:srgbClr val="8B8B8B"/>
                </a:solidFill>
                <a:uFill>
                  <a:solidFill>
                    <a:srgbClr val="FFFFFF"/>
                  </a:solidFill>
                </a:uFill>
                <a:latin typeface="Calibri"/>
              </a:rPr>
              <a:t>23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600" b="1" strike="noStrike" spc="-1" dirty="0">
                <a:solidFill>
                  <a:srgbClr val="E46C0A"/>
                </a:solidFill>
                <a:uFill>
                  <a:solidFill>
                    <a:srgbClr val="FFFFFF"/>
                  </a:solidFill>
                </a:uFill>
                <a:latin typeface="Times New Roman"/>
              </a:rPr>
              <a:t>Fourier Transform</a:t>
            </a:r>
            <a:endParaRPr sz="2000" b="1" dirty="0"/>
          </a:p>
        </p:txBody>
      </p:sp>
      <p:sp>
        <p:nvSpPr>
          <p:cNvPr id="210"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gn="just">
              <a:lnSpc>
                <a:spcPct val="100000"/>
              </a:lnSpc>
              <a:buClr>
                <a:srgbClr val="E46C0A"/>
              </a:buClr>
              <a:buSzPct val="107000"/>
              <a:buFont typeface="Arial"/>
              <a:buChar char="•"/>
            </a:pP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Many DIP techniques rely on the application of an image transform of which the  Fourier Transform is the most popular.</a:t>
            </a:r>
            <a:endParaRPr sz="2000" dirty="0">
              <a:latin typeface="Times New Roman" panose="02020603050405020304" pitchFamily="18" charset="0"/>
              <a:cs typeface="Times New Roman" panose="02020603050405020304" pitchFamily="18" charset="0"/>
            </a:endParaRPr>
          </a:p>
          <a:p>
            <a:pPr algn="just">
              <a:lnSpc>
                <a:spcPct val="100000"/>
              </a:lnSpc>
            </a:pPr>
            <a:endParaRPr sz="20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SzPct val="107000"/>
              <a:buFont typeface="Arial"/>
              <a:buChar char="•"/>
            </a:pP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 Fourier domain provides very important insight into the information content of the data.</a:t>
            </a:r>
            <a:endParaRPr sz="2000" dirty="0">
              <a:latin typeface="Times New Roman" panose="02020603050405020304" pitchFamily="18" charset="0"/>
              <a:cs typeface="Times New Roman" panose="02020603050405020304" pitchFamily="18" charset="0"/>
            </a:endParaRPr>
          </a:p>
          <a:p>
            <a:pPr algn="just">
              <a:lnSpc>
                <a:spcPct val="100000"/>
              </a:lnSpc>
            </a:pPr>
            <a:endParaRPr sz="20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SzPct val="107000"/>
              <a:buFont typeface="Arial"/>
              <a:buChar char="•"/>
            </a:pP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Fourier transform decomposes a complex signal into a weighted sum of a zero frequency term (the DC term which is related to the average value), and sinusoidal terms, the basis functions, where each sinusoid is a harmonic of the fundamental </a:t>
            </a:r>
            <a:endParaRPr sz="2000" dirty="0">
              <a:latin typeface="Times New Roman" panose="02020603050405020304" pitchFamily="18" charset="0"/>
              <a:cs typeface="Times New Roman" panose="02020603050405020304" pitchFamily="18" charset="0"/>
            </a:endParaRPr>
          </a:p>
          <a:p>
            <a:pPr algn="just">
              <a:lnSpc>
                <a:spcPct val="100000"/>
              </a:lnSpc>
            </a:pPr>
            <a:endParaRPr sz="20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SzPct val="107000"/>
              <a:buFont typeface="Arial"/>
              <a:buChar char="•"/>
            </a:pP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 </a:t>
            </a:r>
            <a:r>
              <a:rPr lang="en-US" sz="2400" b="1"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fundamental</a:t>
            </a: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r>
              <a:rPr lang="en-US" sz="24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is the basic or lowest frequency </a:t>
            </a:r>
            <a:endParaRPr sz="2000" dirty="0">
              <a:latin typeface="Times New Roman" panose="02020603050405020304" pitchFamily="18" charset="0"/>
              <a:cs typeface="Times New Roman" panose="02020603050405020304" pitchFamily="18" charset="0"/>
            </a:endParaRPr>
          </a:p>
          <a:p>
            <a:pPr algn="just">
              <a:lnSpc>
                <a:spcPct val="100000"/>
              </a:lnSpc>
            </a:pPr>
            <a:endParaRPr dirty="0"/>
          </a:p>
        </p:txBody>
      </p:sp>
      <p:sp>
        <p:nvSpPr>
          <p:cNvPr id="211" name="TextShape 3"/>
          <p:cNvSpPr txBox="1"/>
          <p:nvPr/>
        </p:nvSpPr>
        <p:spPr>
          <a:xfrm>
            <a:off x="6553080" y="6356520"/>
            <a:ext cx="2133360" cy="364680"/>
          </a:xfrm>
          <a:prstGeom prst="rect">
            <a:avLst/>
          </a:prstGeom>
          <a:noFill/>
          <a:ln>
            <a:noFill/>
          </a:ln>
        </p:spPr>
        <p:txBody>
          <a:bodyPr anchor="ctr"/>
          <a:lstStyle/>
          <a:p>
            <a:pPr algn="r">
              <a:lnSpc>
                <a:spcPct val="100000"/>
              </a:lnSpc>
            </a:pPr>
            <a:fld id="{B191AEB8-C648-474A-B6B7-1BFBE281B1A3}" type="slidenum">
              <a:rPr lang="en-US" sz="1200" strike="noStrike" spc="-1">
                <a:solidFill>
                  <a:srgbClr val="8B8B8B"/>
                </a:solidFill>
                <a:uFill>
                  <a:solidFill>
                    <a:srgbClr val="FFFFFF"/>
                  </a:solidFill>
                </a:uFill>
                <a:latin typeface="Calibri"/>
              </a:rPr>
              <a:t>24</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Shape 1"/>
          <p:cNvSpPr txBox="1"/>
          <p:nvPr/>
        </p:nvSpPr>
        <p:spPr>
          <a:xfrm>
            <a:off x="457200" y="250920"/>
            <a:ext cx="8229240" cy="791640"/>
          </a:xfrm>
          <a:prstGeom prst="rect">
            <a:avLst/>
          </a:prstGeom>
          <a:noFill/>
          <a:ln w="57240">
            <a:solidFill>
              <a:srgbClr val="92D050"/>
            </a:solidFill>
            <a:round/>
          </a:ln>
        </p:spPr>
        <p:txBody>
          <a:bodyPr anchor="ctr"/>
          <a:lstStyle/>
          <a:p>
            <a:endParaRPr/>
          </a:p>
        </p:txBody>
      </p:sp>
      <p:sp>
        <p:nvSpPr>
          <p:cNvPr id="213"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gn="just">
              <a:lnSpc>
                <a:spcPct val="100000"/>
              </a:lnSpc>
              <a:buClr>
                <a:srgbClr val="E46C0A"/>
              </a:buClr>
              <a:buSzPct val="104000"/>
              <a:buFont typeface="Arial"/>
              <a:buChar char="•"/>
            </a:pPr>
            <a:r>
              <a:rPr lang="en-US" sz="2800" b="1"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Harmonics</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are frequency multiples of the fundamental (the fundamental is also called the first harmonic) </a:t>
            </a:r>
            <a:endParaRPr sz="2400" dirty="0">
              <a:latin typeface="Times New Roman" panose="02020603050405020304" pitchFamily="18" charset="0"/>
              <a:cs typeface="Times New Roman" panose="02020603050405020304" pitchFamily="18" charset="0"/>
            </a:endParaRPr>
          </a:p>
          <a:p>
            <a:pPr algn="just">
              <a:lnSpc>
                <a:spcPct val="100000"/>
              </a:lnSpc>
            </a:pPr>
            <a:endParaRPr sz="24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SzPct val="104000"/>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Original signal can be recreated by adding the fundamental and all the harmonics, with each term weighted by its corresponding transform coefficient </a:t>
            </a:r>
            <a:endParaRPr sz="2400" dirty="0">
              <a:latin typeface="Times New Roman" panose="02020603050405020304" pitchFamily="18" charset="0"/>
              <a:cs typeface="Times New Roman" panose="02020603050405020304" pitchFamily="18" charset="0"/>
            </a:endParaRPr>
          </a:p>
          <a:p>
            <a:pPr algn="just">
              <a:lnSpc>
                <a:spcPct val="100000"/>
              </a:lnSpc>
            </a:pPr>
            <a:endParaRPr dirty="0"/>
          </a:p>
        </p:txBody>
      </p:sp>
      <p:sp>
        <p:nvSpPr>
          <p:cNvPr id="214" name="TextShape 3"/>
          <p:cNvSpPr txBox="1"/>
          <p:nvPr/>
        </p:nvSpPr>
        <p:spPr>
          <a:xfrm>
            <a:off x="6553080" y="6356520"/>
            <a:ext cx="2133360" cy="364680"/>
          </a:xfrm>
          <a:prstGeom prst="rect">
            <a:avLst/>
          </a:prstGeom>
          <a:noFill/>
          <a:ln>
            <a:noFill/>
          </a:ln>
        </p:spPr>
        <p:txBody>
          <a:bodyPr anchor="ctr"/>
          <a:lstStyle/>
          <a:p>
            <a:pPr algn="r">
              <a:lnSpc>
                <a:spcPct val="100000"/>
              </a:lnSpc>
            </a:pPr>
            <a:fld id="{62795FAA-2F13-4EC2-9B60-179410FECB20}" type="slidenum">
              <a:rPr lang="en-US" sz="1200" strike="noStrike" spc="-1">
                <a:solidFill>
                  <a:srgbClr val="8B8B8B"/>
                </a:solidFill>
                <a:uFill>
                  <a:solidFill>
                    <a:srgbClr val="FFFFFF"/>
                  </a:solidFill>
                </a:uFill>
                <a:latin typeface="Calibri"/>
              </a:rPr>
              <a:t>25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457200" y="457200"/>
            <a:ext cx="8229240" cy="6095520"/>
          </a:xfrm>
          <a:prstGeom prst="rect">
            <a:avLst/>
          </a:prstGeom>
          <a:noFill/>
          <a:ln w="57240">
            <a:solidFill>
              <a:srgbClr val="00B050"/>
            </a:solidFill>
            <a:round/>
          </a:ln>
        </p:spPr>
        <p:txBody>
          <a:bodyPr/>
          <a:lstStyle/>
          <a:p>
            <a:endParaRPr/>
          </a:p>
        </p:txBody>
      </p:sp>
      <p:pic>
        <p:nvPicPr>
          <p:cNvPr id="216" name="Picture 2"/>
          <p:cNvPicPr/>
          <p:nvPr/>
        </p:nvPicPr>
        <p:blipFill>
          <a:blip r:embed="rId2"/>
          <a:stretch/>
        </p:blipFill>
        <p:spPr>
          <a:xfrm>
            <a:off x="1523880" y="990720"/>
            <a:ext cx="5608440" cy="5409720"/>
          </a:xfrm>
          <a:prstGeom prst="rect">
            <a:avLst/>
          </a:prstGeom>
          <a:ln>
            <a:noFill/>
          </a:ln>
        </p:spPr>
      </p:pic>
      <p:sp>
        <p:nvSpPr>
          <p:cNvPr id="217" name="TextShape 2"/>
          <p:cNvSpPr txBox="1"/>
          <p:nvPr/>
        </p:nvSpPr>
        <p:spPr>
          <a:xfrm>
            <a:off x="6553080" y="6356520"/>
            <a:ext cx="2133360" cy="364680"/>
          </a:xfrm>
          <a:prstGeom prst="rect">
            <a:avLst/>
          </a:prstGeom>
          <a:noFill/>
          <a:ln>
            <a:noFill/>
          </a:ln>
        </p:spPr>
        <p:txBody>
          <a:bodyPr anchor="ctr"/>
          <a:lstStyle/>
          <a:p>
            <a:pPr algn="r">
              <a:lnSpc>
                <a:spcPct val="100000"/>
              </a:lnSpc>
            </a:pPr>
            <a:fld id="{D0C0E354-4D47-4F0F-9991-174C87D738BF}" type="slidenum">
              <a:rPr lang="en-US" sz="1200" strike="noStrike" spc="-1">
                <a:solidFill>
                  <a:srgbClr val="8B8B8B"/>
                </a:solidFill>
                <a:uFill>
                  <a:solidFill>
                    <a:srgbClr val="FFFFFF"/>
                  </a:solidFill>
                </a:uFill>
                <a:latin typeface="Calibri"/>
              </a:rPr>
              <a:t>26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700" b="1" strike="noStrike" spc="-1">
                <a:solidFill>
                  <a:srgbClr val="E46C0A"/>
                </a:solidFill>
                <a:uFill>
                  <a:solidFill>
                    <a:srgbClr val="FFFFFF"/>
                  </a:solidFill>
                </a:uFill>
                <a:latin typeface="Times New Roman"/>
              </a:rPr>
              <a:t>Decomposing a Square Wave with a Fourier Transform</a:t>
            </a:r>
            <a:r>
              <a:rPr lang="en-US" sz="2700" strike="noStrike" spc="-1">
                <a:solidFill>
                  <a:srgbClr val="E46C0A"/>
                </a:solidFill>
                <a:uFill>
                  <a:solidFill>
                    <a:srgbClr val="FFFFFF"/>
                  </a:solidFill>
                </a:uFill>
                <a:latin typeface="Times New Roman"/>
              </a:rPr>
              <a:t> </a:t>
            </a:r>
            <a:endParaRPr/>
          </a:p>
        </p:txBody>
      </p:sp>
      <p:pic>
        <p:nvPicPr>
          <p:cNvPr id="219" name="Picture 2"/>
          <p:cNvPicPr/>
          <p:nvPr/>
        </p:nvPicPr>
        <p:blipFill>
          <a:blip r:embed="rId3"/>
          <a:stretch/>
        </p:blipFill>
        <p:spPr>
          <a:xfrm>
            <a:off x="639720" y="962089"/>
            <a:ext cx="8046720" cy="5213520"/>
          </a:xfrm>
          <a:prstGeom prst="rect">
            <a:avLst/>
          </a:prstGeom>
          <a:ln w="9360">
            <a:noFill/>
          </a:ln>
        </p:spPr>
      </p:pic>
      <p:sp>
        <p:nvSpPr>
          <p:cNvPr id="220" name="TextShape 2"/>
          <p:cNvSpPr txBox="1"/>
          <p:nvPr/>
        </p:nvSpPr>
        <p:spPr>
          <a:xfrm>
            <a:off x="1523880" y="5408640"/>
            <a:ext cx="7010280" cy="1449360"/>
          </a:xfrm>
          <a:prstGeom prst="rect">
            <a:avLst/>
          </a:prstGeom>
          <a:noFill/>
          <a:ln w="9360">
            <a:noFill/>
          </a:ln>
        </p:spPr>
        <p:txBody>
          <a:bodyPr/>
          <a:lstStyle/>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gn="ctr">
              <a:lnSpc>
                <a:spcPct val="100000"/>
              </a:lnSpc>
            </a:pPr>
            <a:endParaRPr lang="en-US" sz="1400" strike="noStrike" spc="-1" dirty="0">
              <a:solidFill>
                <a:srgbClr val="0000FF"/>
              </a:solidFill>
              <a:uFill>
                <a:solidFill>
                  <a:srgbClr val="FFFFFF"/>
                </a:solidFill>
              </a:uFill>
              <a:latin typeface="Times New Roman"/>
            </a:endParaRPr>
          </a:p>
          <a:p>
            <a:pPr algn="ctr">
              <a:lnSpc>
                <a:spcPct val="100000"/>
              </a:lnSpc>
            </a:pPr>
            <a:endParaRPr lang="en-US" sz="1400" spc="-1" dirty="0">
              <a:solidFill>
                <a:srgbClr val="0000FF"/>
              </a:solidFill>
              <a:uFill>
                <a:solidFill>
                  <a:srgbClr val="FFFFFF"/>
                </a:solidFill>
              </a:uFill>
              <a:latin typeface="Times New Roman"/>
            </a:endParaRPr>
          </a:p>
          <a:p>
            <a:pPr algn="ctr">
              <a:lnSpc>
                <a:spcPct val="100000"/>
              </a:lnSpc>
            </a:pPr>
            <a:endParaRPr lang="en-US" sz="1400" strike="noStrike" spc="-1" dirty="0">
              <a:solidFill>
                <a:srgbClr val="0000FF"/>
              </a:solidFill>
              <a:uFill>
                <a:solidFill>
                  <a:srgbClr val="FFFFFF"/>
                </a:solidFill>
              </a:uFill>
              <a:latin typeface="Times New Roman"/>
            </a:endParaRPr>
          </a:p>
          <a:p>
            <a:pPr algn="ctr">
              <a:lnSpc>
                <a:spcPct val="100000"/>
              </a:lnSpc>
            </a:pPr>
            <a:endParaRPr lang="en-US" sz="1400" spc="-1" dirty="0">
              <a:solidFill>
                <a:srgbClr val="0000FF"/>
              </a:solidFill>
              <a:uFill>
                <a:solidFill>
                  <a:srgbClr val="FFFFFF"/>
                </a:solidFill>
              </a:uFill>
              <a:latin typeface="Times New Roman"/>
            </a:endParaRPr>
          </a:p>
          <a:p>
            <a:pPr algn="ctr">
              <a:lnSpc>
                <a:spcPct val="100000"/>
              </a:lnSpc>
            </a:pPr>
            <a:endParaRPr lang="en-US" sz="1400" strike="noStrike" spc="-1" dirty="0">
              <a:solidFill>
                <a:srgbClr val="0000FF"/>
              </a:solidFill>
              <a:uFill>
                <a:solidFill>
                  <a:srgbClr val="FFFFFF"/>
                </a:solidFill>
              </a:uFill>
              <a:latin typeface="Times New Roman"/>
            </a:endParaRPr>
          </a:p>
          <a:p>
            <a:pPr algn="ctr">
              <a:lnSpc>
                <a:spcPct val="100000"/>
              </a:lnSpc>
            </a:pPr>
            <a:endParaRPr lang="en-US" sz="1400" spc="-1" dirty="0">
              <a:solidFill>
                <a:srgbClr val="0000FF"/>
              </a:solidFill>
              <a:uFill>
                <a:solidFill>
                  <a:srgbClr val="FFFFFF"/>
                </a:solidFill>
              </a:uFill>
              <a:latin typeface="Times New Roman"/>
            </a:endParaRPr>
          </a:p>
          <a:p>
            <a:pPr algn="ctr">
              <a:lnSpc>
                <a:spcPct val="100000"/>
              </a:lnSpc>
            </a:pPr>
            <a:endParaRPr lang="en-US" sz="1400" strike="noStrike" spc="-1" dirty="0">
              <a:solidFill>
                <a:srgbClr val="0000FF"/>
              </a:solidFill>
              <a:uFill>
                <a:solidFill>
                  <a:srgbClr val="FFFFFF"/>
                </a:solidFill>
              </a:uFill>
              <a:latin typeface="Times New Roman"/>
            </a:endParaRPr>
          </a:p>
          <a:p>
            <a:pPr algn="ctr">
              <a:lnSpc>
                <a:spcPct val="100000"/>
              </a:lnSpc>
            </a:pPr>
            <a:endParaRPr lang="en-US" sz="1400" spc="-1" dirty="0">
              <a:solidFill>
                <a:srgbClr val="0000FF"/>
              </a:solidFill>
              <a:uFill>
                <a:solidFill>
                  <a:srgbClr val="FFFFFF"/>
                </a:solidFill>
              </a:uFill>
              <a:latin typeface="Times New Roman"/>
            </a:endParaRPr>
          </a:p>
        </p:txBody>
      </p:sp>
      <p:sp>
        <p:nvSpPr>
          <p:cNvPr id="221" name="TextShape 3"/>
          <p:cNvSpPr txBox="1"/>
          <p:nvPr/>
        </p:nvSpPr>
        <p:spPr>
          <a:xfrm>
            <a:off x="6553080" y="6356520"/>
            <a:ext cx="2133360" cy="364680"/>
          </a:xfrm>
          <a:prstGeom prst="rect">
            <a:avLst/>
          </a:prstGeom>
          <a:noFill/>
          <a:ln>
            <a:noFill/>
          </a:ln>
        </p:spPr>
        <p:txBody>
          <a:bodyPr anchor="ctr"/>
          <a:lstStyle/>
          <a:p>
            <a:pPr algn="r">
              <a:lnSpc>
                <a:spcPct val="100000"/>
              </a:lnSpc>
            </a:pPr>
            <a:fld id="{2335B0A5-32B9-4AFE-83BA-346628E423E6}" type="slidenum">
              <a:rPr lang="en-US" sz="1200" strike="noStrike" spc="-1">
                <a:solidFill>
                  <a:srgbClr val="8B8B8B"/>
                </a:solidFill>
                <a:uFill>
                  <a:solidFill>
                    <a:srgbClr val="FFFFFF"/>
                  </a:solidFill>
                </a:uFill>
                <a:latin typeface="Calibri"/>
              </a:rPr>
              <a:t>27</a:t>
            </a:fld>
            <a:endParaRPr/>
          </a:p>
        </p:txBody>
      </p:sp>
      <p:sp>
        <p:nvSpPr>
          <p:cNvPr id="2" name="Rectangle 1">
            <a:extLst>
              <a:ext uri="{FF2B5EF4-FFF2-40B4-BE49-F238E27FC236}">
                <a16:creationId xmlns:a16="http://schemas.microsoft.com/office/drawing/2014/main" id="{56147D8A-BB2E-4207-9B67-773BBBDFCBE4}"/>
              </a:ext>
            </a:extLst>
          </p:cNvPr>
          <p:cNvSpPr/>
          <p:nvPr/>
        </p:nvSpPr>
        <p:spPr>
          <a:xfrm>
            <a:off x="-207264" y="6095137"/>
            <a:ext cx="9631679" cy="923330"/>
          </a:xfrm>
          <a:prstGeom prst="rect">
            <a:avLst/>
          </a:prstGeom>
        </p:spPr>
        <p:txBody>
          <a:bodyPr wrap="square">
            <a:spAutoFit/>
          </a:bodyPr>
          <a:lstStyle/>
          <a:p>
            <a:pPr algn="ctr">
              <a:lnSpc>
                <a:spcPct val="100000"/>
              </a:lnSpc>
            </a:pPr>
            <a:r>
              <a:rPr lang="en-US" spc="-1" dirty="0" err="1">
                <a:solidFill>
                  <a:srgbClr val="0000FF"/>
                </a:solidFill>
                <a:uFill>
                  <a:solidFill>
                    <a:srgbClr val="FFFFFF"/>
                  </a:solidFill>
                </a:uFill>
                <a:latin typeface="Times New Roman"/>
              </a:rPr>
              <a:t>CVIPtools</a:t>
            </a:r>
            <a:r>
              <a:rPr lang="en-US" spc="-1" dirty="0">
                <a:solidFill>
                  <a:srgbClr val="0000FF"/>
                </a:solidFill>
                <a:uFill>
                  <a:solidFill>
                    <a:srgbClr val="FFFFFF"/>
                  </a:solidFill>
                </a:uFill>
                <a:latin typeface="Times New Roman"/>
              </a:rPr>
              <a:t> screen capture of  a square and successively adding more harmonics across the top are the reconstructed squares with 8, 16 and then 32 harmonics across the bottom are the corresponding Fourier transform magnitude images </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E46C0A"/>
                </a:solidFill>
                <a:uFill>
                  <a:solidFill>
                    <a:srgbClr val="FFFFFF"/>
                  </a:solidFill>
                </a:uFill>
                <a:latin typeface="Times New Roman"/>
              </a:rPr>
              <a:t>Fourier Transform</a:t>
            </a:r>
            <a:endParaRPr/>
          </a:p>
        </p:txBody>
      </p:sp>
      <p:sp>
        <p:nvSpPr>
          <p:cNvPr id="223"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E46C0A"/>
              </a:buClr>
              <a:buSzPct val="111000"/>
              <a:buFont typeface="Arial"/>
              <a:buChar char="•"/>
            </a:pPr>
            <a:r>
              <a:rPr lang="en-US" sz="2000" strike="noStrike" spc="-1">
                <a:solidFill>
                  <a:srgbClr val="0000FF"/>
                </a:solidFill>
                <a:uFill>
                  <a:solidFill>
                    <a:srgbClr val="FFFFFF"/>
                  </a:solidFill>
                </a:uFill>
                <a:latin typeface="Calibri"/>
              </a:rPr>
              <a:t>Existence of Fourier Transform</a:t>
            </a:r>
            <a:r>
              <a:rPr lang="en-US" sz="3600" strike="noStrike" spc="-1">
                <a:solidFill>
                  <a:srgbClr val="0000FF"/>
                </a:solidFill>
                <a:uFill>
                  <a:solidFill>
                    <a:srgbClr val="FFFFFF"/>
                  </a:solidFill>
                </a:uFill>
                <a:latin typeface="Calibri"/>
              </a:rPr>
              <a:t>:</a:t>
            </a:r>
            <a:endParaRPr/>
          </a:p>
          <a:p>
            <a:pPr marL="343080" indent="-342720">
              <a:lnSpc>
                <a:spcPct val="100000"/>
              </a:lnSpc>
              <a:buClr>
                <a:srgbClr val="E46C0A"/>
              </a:buClr>
              <a:buSzPct val="111000"/>
              <a:buFont typeface="Arial"/>
              <a:buChar char="•"/>
            </a:pPr>
            <a:r>
              <a:rPr lang="en-US" sz="3600" strike="noStrike" spc="-1">
                <a:solidFill>
                  <a:srgbClr val="0000FF"/>
                </a:solidFill>
                <a:uFill>
                  <a:solidFill>
                    <a:srgbClr val="FFFFFF"/>
                  </a:solidFill>
                </a:uFill>
                <a:latin typeface="Calibri"/>
              </a:rPr>
              <a:t>	</a:t>
            </a:r>
            <a:r>
              <a:rPr lang="en-US" sz="2400" strike="noStrike" spc="-1">
                <a:solidFill>
                  <a:srgbClr val="0000FF"/>
                </a:solidFill>
                <a:uFill>
                  <a:solidFill>
                    <a:srgbClr val="FFFFFF"/>
                  </a:solidFill>
                </a:uFill>
                <a:latin typeface="Calibri"/>
              </a:rPr>
              <a:t>Dirichletes Conditions:</a:t>
            </a:r>
            <a:endParaRPr/>
          </a:p>
          <a:p>
            <a:pPr>
              <a:lnSpc>
                <a:spcPct val="100000"/>
              </a:lnSpc>
            </a:pPr>
            <a:endParaRPr/>
          </a:p>
          <a:p>
            <a:pPr marL="343080" indent="-342720">
              <a:lnSpc>
                <a:spcPct val="100000"/>
              </a:lnSpc>
              <a:buClr>
                <a:srgbClr val="E46C0A"/>
              </a:buClr>
              <a:buSzPct val="111000"/>
              <a:buFont typeface="Arial"/>
              <a:buChar char="•"/>
            </a:pPr>
            <a:r>
              <a:rPr lang="en-US" sz="2400" strike="noStrike" spc="-1">
                <a:solidFill>
                  <a:srgbClr val="0000FF"/>
                </a:solidFill>
                <a:uFill>
                  <a:solidFill>
                    <a:srgbClr val="FFFFFF"/>
                  </a:solidFill>
                </a:uFill>
                <a:latin typeface="Calibri"/>
              </a:rPr>
              <a:t>     	 </a:t>
            </a:r>
            <a:r>
              <a:rPr lang="en-US" sz="4400" strike="noStrike" spc="-1">
                <a:solidFill>
                  <a:srgbClr val="0000FF"/>
                </a:solidFill>
                <a:uFill>
                  <a:solidFill>
                    <a:srgbClr val="FFFFFF"/>
                  </a:solidFill>
                </a:uFill>
                <a:latin typeface="Calibri"/>
              </a:rPr>
              <a:t>∫</a:t>
            </a:r>
            <a:r>
              <a:rPr lang="en-US" sz="1800" strike="noStrike" spc="-1">
                <a:solidFill>
                  <a:srgbClr val="0000FF"/>
                </a:solidFill>
                <a:uFill>
                  <a:solidFill>
                    <a:srgbClr val="FFFFFF"/>
                  </a:solidFill>
                </a:uFill>
                <a:latin typeface="Cordia New"/>
              </a:rPr>
              <a:t>∞</a:t>
            </a:r>
            <a:r>
              <a:rPr lang="en-US" sz="1800" strike="noStrike" spc="-1">
                <a:solidFill>
                  <a:srgbClr val="0000FF"/>
                </a:solidFill>
                <a:uFill>
                  <a:solidFill>
                    <a:srgbClr val="FFFFFF"/>
                  </a:solidFill>
                </a:uFill>
                <a:latin typeface="Calibri"/>
              </a:rPr>
              <a:t>-</a:t>
            </a:r>
            <a:r>
              <a:rPr lang="en-US" sz="1800" strike="noStrike" spc="-1">
                <a:solidFill>
                  <a:srgbClr val="0000FF"/>
                </a:solidFill>
                <a:uFill>
                  <a:solidFill>
                    <a:srgbClr val="FFFFFF"/>
                  </a:solidFill>
                </a:uFill>
                <a:latin typeface="Cordia New"/>
              </a:rPr>
              <a:t>∞  </a:t>
            </a:r>
            <a:r>
              <a:rPr lang="en-US" sz="4800" strike="noStrike" spc="-1">
                <a:solidFill>
                  <a:srgbClr val="0000FF"/>
                </a:solidFill>
                <a:uFill>
                  <a:solidFill>
                    <a:srgbClr val="FFFFFF"/>
                  </a:solidFill>
                </a:uFill>
                <a:latin typeface="Cordia New"/>
              </a:rPr>
              <a:t>l</a:t>
            </a:r>
            <a:r>
              <a:rPr lang="en-US" sz="2000" strike="noStrike" spc="-1">
                <a:solidFill>
                  <a:srgbClr val="0000FF"/>
                </a:solidFill>
                <a:uFill>
                  <a:solidFill>
                    <a:srgbClr val="FFFFFF"/>
                  </a:solidFill>
                </a:uFill>
                <a:latin typeface="Cordia New"/>
              </a:rPr>
              <a:t>f(t)</a:t>
            </a:r>
            <a:r>
              <a:rPr lang="en-US" sz="5400" strike="noStrike" spc="-1">
                <a:solidFill>
                  <a:srgbClr val="0000FF"/>
                </a:solidFill>
                <a:uFill>
                  <a:solidFill>
                    <a:srgbClr val="FFFFFF"/>
                  </a:solidFill>
                </a:uFill>
                <a:latin typeface="Cordia New"/>
              </a:rPr>
              <a:t>l </a:t>
            </a:r>
            <a:r>
              <a:rPr lang="en-US" sz="2000" strike="noStrike" spc="-1">
                <a:solidFill>
                  <a:srgbClr val="0000FF"/>
                </a:solidFill>
                <a:uFill>
                  <a:solidFill>
                    <a:srgbClr val="FFFFFF"/>
                  </a:solidFill>
                </a:uFill>
                <a:latin typeface="Cordia New"/>
              </a:rPr>
              <a:t>dt  &lt;   ∞	</a:t>
            </a:r>
            <a:endParaRPr/>
          </a:p>
          <a:p>
            <a:pPr marL="343080" indent="-342720">
              <a:lnSpc>
                <a:spcPct val="100000"/>
              </a:lnSpc>
              <a:buClr>
                <a:srgbClr val="E46C0A"/>
              </a:buClr>
              <a:buSzPct val="111000"/>
              <a:buFont typeface="Arial"/>
              <a:buChar char="•"/>
            </a:pPr>
            <a:r>
              <a:rPr lang="en-US" sz="2000" strike="noStrike" spc="-1">
                <a:solidFill>
                  <a:srgbClr val="0000FF"/>
                </a:solidFill>
                <a:uFill>
                  <a:solidFill>
                    <a:srgbClr val="FFFFFF"/>
                  </a:solidFill>
                </a:uFill>
                <a:latin typeface="Cordia New"/>
              </a:rPr>
              <a:t>	</a:t>
            </a:r>
            <a:endParaRPr/>
          </a:p>
          <a:p>
            <a:pPr marL="343080" indent="-342720">
              <a:lnSpc>
                <a:spcPct val="100000"/>
              </a:lnSpc>
              <a:buClr>
                <a:srgbClr val="E46C0A"/>
              </a:buClr>
              <a:buSzPct val="111000"/>
              <a:buFont typeface="Arial"/>
              <a:buChar char="•"/>
            </a:pPr>
            <a:r>
              <a:rPr lang="en-US" sz="2000" strike="noStrike" spc="-1">
                <a:solidFill>
                  <a:srgbClr val="0000FF"/>
                </a:solidFill>
                <a:uFill>
                  <a:solidFill>
                    <a:srgbClr val="FFFFFF"/>
                  </a:solidFill>
                </a:uFill>
                <a:latin typeface="Cordia New"/>
              </a:rPr>
              <a:t>This Condition is sufficient but not necessary condition.</a:t>
            </a:r>
            <a:endParaRPr/>
          </a:p>
          <a:p>
            <a:pPr marL="343080" indent="-342720">
              <a:lnSpc>
                <a:spcPct val="100000"/>
              </a:lnSpc>
              <a:buClr>
                <a:srgbClr val="E46C0A"/>
              </a:buClr>
              <a:buSzPct val="111000"/>
              <a:buFont typeface="Arial"/>
              <a:buChar char="•"/>
            </a:pPr>
            <a:r>
              <a:rPr lang="en-US" sz="2000" strike="noStrike" spc="-1">
                <a:solidFill>
                  <a:srgbClr val="0000FF"/>
                </a:solidFill>
                <a:uFill>
                  <a:solidFill>
                    <a:srgbClr val="FFFFFF"/>
                  </a:solidFill>
                </a:uFill>
                <a:latin typeface="Cordia New"/>
              </a:rPr>
              <a:t>Functions like sinwt, coswt, u(t) doen</a:t>
            </a:r>
            <a:r>
              <a:rPr lang="en-US" sz="2000" strike="noStrike" spc="-1">
                <a:solidFill>
                  <a:srgbClr val="0000FF"/>
                </a:solidFill>
                <a:uFill>
                  <a:solidFill>
                    <a:srgbClr val="FFFFFF"/>
                  </a:solidFill>
                </a:uFill>
                <a:latin typeface="Comic Sans MS"/>
              </a:rPr>
              <a:t>’</a:t>
            </a:r>
            <a:r>
              <a:rPr lang="en-US" sz="2000" strike="noStrike" spc="-1">
                <a:solidFill>
                  <a:srgbClr val="0000FF"/>
                </a:solidFill>
                <a:uFill>
                  <a:solidFill>
                    <a:srgbClr val="FFFFFF"/>
                  </a:solidFill>
                </a:uFill>
                <a:latin typeface="Cordia New"/>
              </a:rPr>
              <a:t>t satisfy the condition but they do have Fourier Transform.</a:t>
            </a:r>
            <a:endParaRPr/>
          </a:p>
          <a:p>
            <a:pPr algn="just">
              <a:lnSpc>
                <a:spcPct val="100000"/>
              </a:lnSpc>
            </a:pPr>
            <a:endParaRPr/>
          </a:p>
        </p:txBody>
      </p:sp>
      <p:sp>
        <p:nvSpPr>
          <p:cNvPr id="224" name="TextShape 3"/>
          <p:cNvSpPr txBox="1"/>
          <p:nvPr/>
        </p:nvSpPr>
        <p:spPr>
          <a:xfrm>
            <a:off x="6553080" y="6356520"/>
            <a:ext cx="2133360" cy="364680"/>
          </a:xfrm>
          <a:prstGeom prst="rect">
            <a:avLst/>
          </a:prstGeom>
          <a:noFill/>
          <a:ln>
            <a:noFill/>
          </a:ln>
        </p:spPr>
        <p:txBody>
          <a:bodyPr anchor="ctr"/>
          <a:lstStyle/>
          <a:p>
            <a:pPr algn="r">
              <a:lnSpc>
                <a:spcPct val="100000"/>
              </a:lnSpc>
            </a:pPr>
            <a:fld id="{155CE282-FD2D-46BE-9EA4-AFFD46E1F43A}" type="slidenum">
              <a:rPr lang="en-US" sz="1200" strike="noStrike" spc="-1">
                <a:solidFill>
                  <a:srgbClr val="8B8B8B"/>
                </a:solidFill>
                <a:uFill>
                  <a:solidFill>
                    <a:srgbClr val="FFFFFF"/>
                  </a:solidFill>
                </a:uFill>
                <a:latin typeface="Calibri"/>
              </a:rPr>
              <a:t>28</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E46C0A"/>
                </a:solidFill>
                <a:uFill>
                  <a:solidFill>
                    <a:srgbClr val="FFFFFF"/>
                  </a:solidFill>
                </a:uFill>
                <a:latin typeface="Times New Roman"/>
              </a:rPr>
              <a:t>The Fourier Transform(contd.,)</a:t>
            </a:r>
            <a:endParaRPr/>
          </a:p>
        </p:txBody>
      </p:sp>
      <p:sp>
        <p:nvSpPr>
          <p:cNvPr id="226" name="TextShape 2"/>
          <p:cNvSpPr txBox="1"/>
          <p:nvPr/>
        </p:nvSpPr>
        <p:spPr>
          <a:xfrm>
            <a:off x="457200" y="1219320"/>
            <a:ext cx="8229240" cy="5333760"/>
          </a:xfrm>
          <a:prstGeom prst="rect">
            <a:avLst/>
          </a:prstGeom>
          <a:noFill/>
          <a:ln w="57240">
            <a:solidFill>
              <a:srgbClr val="00B050"/>
            </a:solidFill>
            <a:round/>
          </a:ln>
        </p:spPr>
        <p:txBody>
          <a:bodyPr/>
          <a:lstStyle/>
          <a:p>
            <a:pPr marL="609480" indent="-609120">
              <a:lnSpc>
                <a:spcPct val="90000"/>
              </a:lnSpc>
              <a:buClr>
                <a:srgbClr val="0000FF"/>
              </a:buClr>
              <a:buFont typeface="Arial"/>
              <a:buChar char="•"/>
            </a:pPr>
            <a:r>
              <a:rPr lang="en-US" sz="2000" strike="noStrike" spc="-1">
                <a:solidFill>
                  <a:srgbClr val="0000FF"/>
                </a:solidFill>
                <a:uFill>
                  <a:solidFill>
                    <a:srgbClr val="FFFFFF"/>
                  </a:solidFill>
                </a:uFill>
                <a:latin typeface="Times New Roman"/>
              </a:rPr>
              <a:t>The Fourier transform of a continuous function f(x) of a real variable x is defined:</a:t>
            </a:r>
            <a:endParaRPr/>
          </a:p>
          <a:p>
            <a:pPr marL="609480" indent="-609120">
              <a:lnSpc>
                <a:spcPct val="90000"/>
              </a:lnSpc>
            </a:pPr>
            <a:r>
              <a:rPr lang="en-US" sz="2000" strike="noStrike" spc="-1">
                <a:solidFill>
                  <a:srgbClr val="0000FF"/>
                </a:solidFill>
                <a:uFill>
                  <a:solidFill>
                    <a:srgbClr val="FFFFFF"/>
                  </a:solidFill>
                </a:uFill>
                <a:latin typeface="Times New Roman"/>
              </a:rPr>
              <a:t> 	</a:t>
            </a:r>
            <a:endParaRPr/>
          </a:p>
          <a:p>
            <a:pPr marL="609480" indent="-609120">
              <a:lnSpc>
                <a:spcPct val="90000"/>
              </a:lnSpc>
            </a:pPr>
            <a:endParaRPr/>
          </a:p>
          <a:p>
            <a:pPr marL="609480" indent="-609120">
              <a:lnSpc>
                <a:spcPct val="90000"/>
              </a:lnSpc>
            </a:pPr>
            <a:r>
              <a:rPr lang="en-US" sz="2000" strike="noStrike" spc="-1">
                <a:solidFill>
                  <a:srgbClr val="0000FF"/>
                </a:solidFill>
                <a:uFill>
                  <a:solidFill>
                    <a:srgbClr val="FFFFFF"/>
                  </a:solidFill>
                </a:uFill>
                <a:latin typeface="Times New Roman"/>
              </a:rPr>
              <a:t>	The inverse Fourier transform is:</a:t>
            </a:r>
            <a:endParaRPr/>
          </a:p>
          <a:p>
            <a:pPr marL="609480" indent="-609120">
              <a:lnSpc>
                <a:spcPct val="90000"/>
              </a:lnSpc>
            </a:pPr>
            <a:endParaRPr/>
          </a:p>
          <a:p>
            <a:pPr marL="609480" indent="-609120">
              <a:lnSpc>
                <a:spcPct val="90000"/>
              </a:lnSpc>
            </a:pPr>
            <a:endParaRPr/>
          </a:p>
          <a:p>
            <a:pPr marL="609480" indent="-609120">
              <a:lnSpc>
                <a:spcPct val="90000"/>
              </a:lnSpc>
            </a:pPr>
            <a:r>
              <a:rPr lang="en-US" sz="2000" strike="noStrike" spc="-1">
                <a:solidFill>
                  <a:srgbClr val="0000FF"/>
                </a:solidFill>
                <a:uFill>
                  <a:solidFill>
                    <a:srgbClr val="FFFFFF"/>
                  </a:solidFill>
                </a:uFill>
                <a:latin typeface="Times New Roman"/>
              </a:rPr>
              <a:t>	</a:t>
            </a:r>
            <a:endParaRPr/>
          </a:p>
          <a:p>
            <a:pPr marL="609480" indent="-609120">
              <a:lnSpc>
                <a:spcPct val="90000"/>
              </a:lnSpc>
            </a:pPr>
            <a:r>
              <a:rPr lang="en-US" sz="2000" strike="noStrike" spc="-1">
                <a:solidFill>
                  <a:srgbClr val="0000FF"/>
                </a:solidFill>
                <a:uFill>
                  <a:solidFill>
                    <a:srgbClr val="FFFFFF"/>
                  </a:solidFill>
                </a:uFill>
                <a:latin typeface="Times New Roman"/>
              </a:rPr>
              <a:t>	F(u) = Re{F(u)} + jIm{F(u)} = R(u) + jI(u) = |F(u)|e </a:t>
            </a:r>
            <a:r>
              <a:rPr lang="en-US" sz="2000" strike="noStrike" spc="-1" baseline="30000">
                <a:solidFill>
                  <a:srgbClr val="0000FF"/>
                </a:solidFill>
                <a:uFill>
                  <a:solidFill>
                    <a:srgbClr val="FFFFFF"/>
                  </a:solidFill>
                </a:uFill>
                <a:latin typeface="Times New Roman"/>
              </a:rPr>
              <a:t>jf(u)</a:t>
            </a:r>
            <a:endParaRPr/>
          </a:p>
          <a:p>
            <a:pPr marL="609480" indent="-609120">
              <a:lnSpc>
                <a:spcPct val="90000"/>
              </a:lnSpc>
            </a:pPr>
            <a:endParaRPr/>
          </a:p>
          <a:p>
            <a:pPr marL="609480" indent="-609120">
              <a:lnSpc>
                <a:spcPct val="90000"/>
              </a:lnSpc>
            </a:pPr>
            <a:r>
              <a:rPr lang="en-US" sz="2000" strike="noStrike" spc="-1">
                <a:solidFill>
                  <a:srgbClr val="0000FF"/>
                </a:solidFill>
                <a:uFill>
                  <a:solidFill>
                    <a:srgbClr val="FFFFFF"/>
                  </a:solidFill>
                </a:uFill>
                <a:latin typeface="Times New Roman"/>
              </a:rPr>
              <a:t>	Fourier Spectrum of f(x) = |F(u)| = [R</a:t>
            </a:r>
            <a:r>
              <a:rPr lang="en-US" sz="2000" strike="noStrike" spc="-1" baseline="30000">
                <a:solidFill>
                  <a:srgbClr val="0000FF"/>
                </a:solidFill>
                <a:uFill>
                  <a:solidFill>
                    <a:srgbClr val="FFFFFF"/>
                  </a:solidFill>
                </a:uFill>
                <a:latin typeface="Times New Roman"/>
              </a:rPr>
              <a:t>2</a:t>
            </a:r>
            <a:r>
              <a:rPr lang="en-US" sz="2000" strike="noStrike" spc="-1">
                <a:solidFill>
                  <a:srgbClr val="0000FF"/>
                </a:solidFill>
                <a:uFill>
                  <a:solidFill>
                    <a:srgbClr val="FFFFFF"/>
                  </a:solidFill>
                </a:uFill>
                <a:latin typeface="Times New Roman"/>
              </a:rPr>
              <a:t>(u) + I</a:t>
            </a:r>
            <a:r>
              <a:rPr lang="en-US" sz="2000" strike="noStrike" spc="-1" baseline="30000">
                <a:solidFill>
                  <a:srgbClr val="0000FF"/>
                </a:solidFill>
                <a:uFill>
                  <a:solidFill>
                    <a:srgbClr val="FFFFFF"/>
                  </a:solidFill>
                </a:uFill>
                <a:latin typeface="Times New Roman"/>
              </a:rPr>
              <a:t>2</a:t>
            </a:r>
            <a:r>
              <a:rPr lang="en-US" sz="2000" strike="noStrike" spc="-1">
                <a:solidFill>
                  <a:srgbClr val="0000FF"/>
                </a:solidFill>
                <a:uFill>
                  <a:solidFill>
                    <a:srgbClr val="FFFFFF"/>
                  </a:solidFill>
                </a:uFill>
                <a:latin typeface="Times New Roman"/>
              </a:rPr>
              <a:t>(u)]</a:t>
            </a:r>
            <a:r>
              <a:rPr lang="en-US" sz="2000" strike="noStrike" spc="-1" baseline="30000">
                <a:solidFill>
                  <a:srgbClr val="0000FF"/>
                </a:solidFill>
                <a:uFill>
                  <a:solidFill>
                    <a:srgbClr val="FFFFFF"/>
                  </a:solidFill>
                </a:uFill>
                <a:latin typeface="Times New Roman"/>
              </a:rPr>
              <a:t>1/2</a:t>
            </a:r>
            <a:endParaRPr/>
          </a:p>
          <a:p>
            <a:pPr marL="609480" indent="-609120">
              <a:lnSpc>
                <a:spcPct val="90000"/>
              </a:lnSpc>
            </a:pPr>
            <a:endParaRPr/>
          </a:p>
          <a:p>
            <a:pPr marL="609480" indent="-609120">
              <a:lnSpc>
                <a:spcPct val="90000"/>
              </a:lnSpc>
            </a:pPr>
            <a:r>
              <a:rPr lang="en-US" sz="2000" strike="noStrike" spc="-1">
                <a:solidFill>
                  <a:srgbClr val="0000FF"/>
                </a:solidFill>
                <a:uFill>
                  <a:solidFill>
                    <a:srgbClr val="FFFFFF"/>
                  </a:solidFill>
                </a:uFill>
                <a:latin typeface="Times New Roman"/>
              </a:rPr>
              <a:t>	Phase Angle of f(x) = f(u) = tan</a:t>
            </a:r>
            <a:r>
              <a:rPr lang="en-US" sz="2000" strike="noStrike" spc="-1" baseline="30000">
                <a:solidFill>
                  <a:srgbClr val="0000FF"/>
                </a:solidFill>
                <a:uFill>
                  <a:solidFill>
                    <a:srgbClr val="FFFFFF"/>
                  </a:solidFill>
                </a:uFill>
                <a:latin typeface="Times New Roman"/>
              </a:rPr>
              <a:t>-1</a:t>
            </a:r>
            <a:r>
              <a:rPr lang="en-US" sz="2000" strike="noStrike" spc="-1">
                <a:solidFill>
                  <a:srgbClr val="0000FF"/>
                </a:solidFill>
                <a:uFill>
                  <a:solidFill>
                    <a:srgbClr val="FFFFFF"/>
                  </a:solidFill>
                </a:uFill>
                <a:latin typeface="Times New Roman"/>
              </a:rPr>
              <a:t>[I(u)/R(u)]</a:t>
            </a:r>
            <a:endParaRPr/>
          </a:p>
          <a:p>
            <a:pPr marL="609480" indent="-609120">
              <a:lnSpc>
                <a:spcPct val="90000"/>
              </a:lnSpc>
            </a:pPr>
            <a:endParaRPr/>
          </a:p>
          <a:p>
            <a:pPr marL="609480" indent="-609120">
              <a:lnSpc>
                <a:spcPct val="90000"/>
              </a:lnSpc>
            </a:pPr>
            <a:r>
              <a:rPr lang="en-US" sz="2000" strike="noStrike" spc="-1">
                <a:solidFill>
                  <a:srgbClr val="0000FF"/>
                </a:solidFill>
                <a:uFill>
                  <a:solidFill>
                    <a:srgbClr val="FFFFFF"/>
                  </a:solidFill>
                </a:uFill>
                <a:latin typeface="Times New Roman"/>
              </a:rPr>
              <a:t>	Power Spectrum of f(x) = P(u) = |F(u)|2</a:t>
            </a:r>
            <a:endParaRPr/>
          </a:p>
          <a:p>
            <a:pPr marL="609480" indent="-609120">
              <a:lnSpc>
                <a:spcPct val="90000"/>
              </a:lnSpc>
            </a:pPr>
            <a:r>
              <a:rPr lang="en-US" sz="2000" strike="noStrike" spc="-1">
                <a:solidFill>
                  <a:srgbClr val="0000FF"/>
                </a:solidFill>
                <a:uFill>
                  <a:solidFill>
                    <a:srgbClr val="FFFFFF"/>
                  </a:solidFill>
                </a:uFill>
                <a:latin typeface="Times New Roman"/>
              </a:rPr>
              <a:t>	u is called frequency variable</a:t>
            </a:r>
            <a:endParaRPr/>
          </a:p>
          <a:p>
            <a:pPr algn="just">
              <a:lnSpc>
                <a:spcPct val="100000"/>
              </a:lnSpc>
            </a:pPr>
            <a:endParaRPr/>
          </a:p>
        </p:txBody>
      </p:sp>
      <p:sp>
        <p:nvSpPr>
          <p:cNvPr id="227" name="TextShape 3"/>
          <p:cNvSpPr txBox="1"/>
          <p:nvPr/>
        </p:nvSpPr>
        <p:spPr>
          <a:xfrm>
            <a:off x="6553080" y="6356520"/>
            <a:ext cx="2133360" cy="364680"/>
          </a:xfrm>
          <a:prstGeom prst="rect">
            <a:avLst/>
          </a:prstGeom>
          <a:noFill/>
          <a:ln>
            <a:noFill/>
          </a:ln>
        </p:spPr>
        <p:txBody>
          <a:bodyPr anchor="ctr"/>
          <a:lstStyle/>
          <a:p>
            <a:pPr algn="r">
              <a:lnSpc>
                <a:spcPct val="100000"/>
              </a:lnSpc>
            </a:pPr>
            <a:fld id="{0E475205-91C6-4D43-99A2-E086185CA819}" type="slidenum">
              <a:rPr lang="en-US" sz="1200" strike="noStrike" spc="-1">
                <a:solidFill>
                  <a:srgbClr val="8B8B8B"/>
                </a:solidFill>
                <a:uFill>
                  <a:solidFill>
                    <a:srgbClr val="FFFFFF"/>
                  </a:solidFill>
                </a:uFill>
                <a:latin typeface="Calibri"/>
              </a:rPr>
              <a:t>29</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4000" b="1" strike="noStrike" spc="-1">
                <a:solidFill>
                  <a:srgbClr val="FF9900"/>
                </a:solidFill>
                <a:uFill>
                  <a:solidFill>
                    <a:srgbClr val="FFFFFF"/>
                  </a:solidFill>
                </a:uFill>
                <a:latin typeface="Times New Roman"/>
              </a:rPr>
              <a:t>Introduction</a:t>
            </a:r>
            <a:endParaRPr/>
          </a:p>
        </p:txBody>
      </p:sp>
      <p:sp>
        <p:nvSpPr>
          <p:cNvPr id="132"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E46C0A"/>
              </a:buClr>
              <a:buFont typeface="Arial"/>
              <a:buChar char="•"/>
            </a:pPr>
            <a:r>
              <a:rPr lang="en-US" sz="2000" b="1" strike="noStrike" spc="-1" dirty="0">
                <a:solidFill>
                  <a:srgbClr val="E46C0A"/>
                </a:solidFill>
                <a:uFill>
                  <a:solidFill>
                    <a:srgbClr val="FFFFFF"/>
                  </a:solidFill>
                </a:uFill>
                <a:latin typeface="Times New Roman"/>
              </a:rPr>
              <a:t>Definition: </a:t>
            </a:r>
            <a:endParaRPr dirty="0"/>
          </a:p>
          <a:p>
            <a:pPr>
              <a:lnSpc>
                <a:spcPct val="100000"/>
              </a:lnSpc>
            </a:pPr>
            <a:r>
              <a:rPr lang="en-US" sz="2000" b="1" strike="noStrike" spc="-1" dirty="0">
                <a:solidFill>
                  <a:srgbClr val="E46C0A"/>
                </a:solidFill>
                <a:uFill>
                  <a:solidFill>
                    <a:srgbClr val="FFFFFF"/>
                  </a:solidFill>
                </a:uFill>
                <a:latin typeface="Calibri"/>
              </a:rPr>
              <a:t>	</a:t>
            </a:r>
            <a:r>
              <a:rPr lang="en-US" sz="2800" b="1" u="sng"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Image transform </a:t>
            </a:r>
            <a:r>
              <a:rPr lang="en-US" sz="28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operation to change the default representation space of a digital image (spatial domain -&gt; another domain) so that: </a:t>
            </a:r>
            <a:endParaRPr sz="2400" dirty="0">
              <a:latin typeface="Times New Roman" panose="02020603050405020304" pitchFamily="18" charset="0"/>
              <a:cs typeface="Times New Roman" panose="02020603050405020304" pitchFamily="18" charset="0"/>
            </a:endParaRPr>
          </a:p>
          <a:p>
            <a:pPr>
              <a:lnSpc>
                <a:spcPct val="100000"/>
              </a:lnSpc>
            </a:pPr>
            <a:endParaRPr sz="2400" dirty="0">
              <a:latin typeface="Times New Roman" panose="02020603050405020304" pitchFamily="18" charset="0"/>
              <a:cs typeface="Times New Roman" panose="02020603050405020304" pitchFamily="18" charset="0"/>
            </a:endParaRPr>
          </a:p>
          <a:p>
            <a:pPr marL="743040" lvl="1" indent="-285480">
              <a:lnSpc>
                <a:spcPct val="100000"/>
              </a:lnSpc>
              <a:buClr>
                <a:srgbClr val="0000FF"/>
              </a:buClr>
              <a:buFont typeface="Arial"/>
              <a:buChar char="–"/>
            </a:pP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all the information present in the image is preserved in the transformed domain, but represented differently,</a:t>
            </a:r>
            <a:endParaRPr sz="2800" dirty="0">
              <a:solidFill>
                <a:srgbClr val="CC3399"/>
              </a:solidFill>
              <a:latin typeface="Times New Roman" panose="02020603050405020304" pitchFamily="18" charset="0"/>
              <a:cs typeface="Times New Roman" panose="02020603050405020304" pitchFamily="18" charset="0"/>
            </a:endParaRPr>
          </a:p>
          <a:p>
            <a:endParaRPr sz="2800" dirty="0">
              <a:solidFill>
                <a:srgbClr val="CC3399"/>
              </a:solidFill>
              <a:latin typeface="Times New Roman" panose="02020603050405020304" pitchFamily="18" charset="0"/>
              <a:cs typeface="Times New Roman" panose="02020603050405020304" pitchFamily="18" charset="0"/>
            </a:endParaRPr>
          </a:p>
          <a:p>
            <a:pPr marL="743040" lvl="1" indent="-285480">
              <a:lnSpc>
                <a:spcPct val="100000"/>
              </a:lnSpc>
              <a:buClr>
                <a:srgbClr val="0000FF"/>
              </a:buClr>
              <a:buFont typeface="Arial"/>
              <a:buChar char="–"/>
            </a:pP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the transform is reversible, i.e., we can revert to the spatial domain</a:t>
            </a:r>
            <a:endParaRPr sz="2800" dirty="0">
              <a:solidFill>
                <a:srgbClr val="CC3399"/>
              </a:solidFill>
              <a:latin typeface="Times New Roman" panose="02020603050405020304" pitchFamily="18" charset="0"/>
              <a:cs typeface="Times New Roman" panose="02020603050405020304" pitchFamily="18" charset="0"/>
            </a:endParaRPr>
          </a:p>
          <a:p>
            <a:pPr>
              <a:lnSpc>
                <a:spcPct val="100000"/>
              </a:lnSpc>
            </a:pPr>
            <a:endParaRPr sz="2000" dirty="0">
              <a:solidFill>
                <a:srgbClr val="CC3399"/>
              </a:solidFill>
              <a:latin typeface="Times New Roman" panose="02020603050405020304" pitchFamily="18" charset="0"/>
              <a:cs typeface="Times New Roman" panose="02020603050405020304" pitchFamily="18" charset="0"/>
            </a:endParaRPr>
          </a:p>
          <a:p>
            <a:pPr algn="just">
              <a:lnSpc>
                <a:spcPct val="100000"/>
              </a:lnSpc>
            </a:pPr>
            <a:endParaRPr dirty="0"/>
          </a:p>
        </p:txBody>
      </p:sp>
      <p:sp>
        <p:nvSpPr>
          <p:cNvPr id="133" name="TextShape 3"/>
          <p:cNvSpPr txBox="1"/>
          <p:nvPr/>
        </p:nvSpPr>
        <p:spPr>
          <a:xfrm>
            <a:off x="6553080" y="6356520"/>
            <a:ext cx="2133360" cy="364680"/>
          </a:xfrm>
          <a:prstGeom prst="rect">
            <a:avLst/>
          </a:prstGeom>
          <a:noFill/>
          <a:ln>
            <a:noFill/>
          </a:ln>
        </p:spPr>
        <p:txBody>
          <a:bodyPr anchor="ctr"/>
          <a:lstStyle/>
          <a:p>
            <a:pPr algn="r">
              <a:lnSpc>
                <a:spcPct val="100000"/>
              </a:lnSpc>
            </a:pPr>
            <a:fld id="{8E6C581B-3AC5-4FBC-93A4-B33EE6C3E57C}" type="slidenum">
              <a:rPr lang="en-US" sz="1200" strike="noStrike" spc="-1">
                <a:solidFill>
                  <a:srgbClr val="8B8B8B"/>
                </a:solidFill>
                <a:uFill>
                  <a:solidFill>
                    <a:srgbClr val="FFFFFF"/>
                  </a:solidFill>
                </a:uFill>
                <a:latin typeface="Calibri"/>
              </a:rPr>
              <a:t>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Shape 1"/>
          <p:cNvSpPr txBox="1"/>
          <p:nvPr/>
        </p:nvSpPr>
        <p:spPr>
          <a:xfrm>
            <a:off x="457200" y="250920"/>
            <a:ext cx="8229240" cy="791640"/>
          </a:xfrm>
          <a:prstGeom prst="rect">
            <a:avLst/>
          </a:prstGeom>
          <a:noFill/>
          <a:ln w="57240">
            <a:solidFill>
              <a:srgbClr val="92D050"/>
            </a:solidFill>
            <a:round/>
          </a:ln>
        </p:spPr>
        <p:txBody>
          <a:bodyPr anchor="ctr"/>
          <a:lstStyle/>
          <a:p>
            <a:endParaRPr/>
          </a:p>
        </p:txBody>
      </p:sp>
      <p:sp>
        <p:nvSpPr>
          <p:cNvPr id="229"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E46C0A"/>
              </a:buClr>
              <a:buFont typeface="Arial"/>
              <a:buChar char="•"/>
            </a:pPr>
            <a:r>
              <a:rPr lang="en-US" sz="2000" strike="noStrike" spc="-1">
                <a:solidFill>
                  <a:srgbClr val="0000FF"/>
                </a:solidFill>
                <a:uFill>
                  <a:solidFill>
                    <a:srgbClr val="FFFFFF"/>
                  </a:solidFill>
                </a:uFill>
                <a:latin typeface="Times New Roman"/>
              </a:rPr>
              <a:t>The basis functions, </a:t>
            </a:r>
            <a:r>
              <a:rPr lang="en-US" sz="2000" i="1" strike="noStrike" spc="-1">
                <a:solidFill>
                  <a:srgbClr val="0000FF"/>
                </a:solidFill>
                <a:uFill>
                  <a:solidFill>
                    <a:srgbClr val="FFFFFF"/>
                  </a:solidFill>
                </a:uFill>
                <a:latin typeface="Times New Roman"/>
              </a:rPr>
              <a:t>e</a:t>
            </a:r>
            <a:r>
              <a:rPr lang="en-US" sz="2000" i="1" strike="noStrike" spc="-1" baseline="30000">
                <a:solidFill>
                  <a:srgbClr val="0000FF"/>
                </a:solidFill>
                <a:uFill>
                  <a:solidFill>
                    <a:srgbClr val="FFFFFF"/>
                  </a:solidFill>
                </a:uFill>
                <a:latin typeface="Times New Roman"/>
              </a:rPr>
              <a:t>-j2πux</a:t>
            </a:r>
            <a:r>
              <a:rPr lang="en-US" sz="2000" strike="noStrike" spc="-1">
                <a:solidFill>
                  <a:srgbClr val="0000FF"/>
                </a:solidFill>
                <a:uFill>
                  <a:solidFill>
                    <a:srgbClr val="FFFFFF"/>
                  </a:solidFill>
                </a:uFill>
                <a:latin typeface="Times New Roman"/>
              </a:rPr>
              <a:t>, are complex exponentials and are sinusoidal in nature </a:t>
            </a:r>
            <a:endParaRPr/>
          </a:p>
          <a:p>
            <a:pPr>
              <a:lnSpc>
                <a:spcPct val="100000"/>
              </a:lnSpc>
            </a:pPr>
            <a:endParaRPr/>
          </a:p>
          <a:p>
            <a:pPr marL="343080" indent="-342720">
              <a:lnSpc>
                <a:spcPct val="100000"/>
              </a:lnSpc>
              <a:buClr>
                <a:srgbClr val="E46C0A"/>
              </a:buClr>
              <a:buFont typeface="Arial"/>
              <a:buChar char="•"/>
            </a:pPr>
            <a:r>
              <a:rPr lang="en-US" sz="2000" strike="noStrike" spc="-1">
                <a:solidFill>
                  <a:srgbClr val="0000FF"/>
                </a:solidFill>
                <a:uFill>
                  <a:solidFill>
                    <a:srgbClr val="FFFFFF"/>
                  </a:solidFill>
                </a:uFill>
                <a:latin typeface="Times New Roman"/>
              </a:rPr>
              <a:t>Continuous Fourier transform theory assumes that the functions start at -∞ and go to +∞, so they are continuous and everywhere </a:t>
            </a:r>
            <a:endParaRPr/>
          </a:p>
          <a:p>
            <a:pPr algn="just">
              <a:lnSpc>
                <a:spcPct val="100000"/>
              </a:lnSpc>
            </a:pPr>
            <a:endParaRPr/>
          </a:p>
        </p:txBody>
      </p:sp>
      <p:sp>
        <p:nvSpPr>
          <p:cNvPr id="230" name="TextShape 3"/>
          <p:cNvSpPr txBox="1"/>
          <p:nvPr/>
        </p:nvSpPr>
        <p:spPr>
          <a:xfrm>
            <a:off x="6553080" y="6356520"/>
            <a:ext cx="2133360" cy="364680"/>
          </a:xfrm>
          <a:prstGeom prst="rect">
            <a:avLst/>
          </a:prstGeom>
          <a:noFill/>
          <a:ln>
            <a:noFill/>
          </a:ln>
        </p:spPr>
        <p:txBody>
          <a:bodyPr anchor="ctr"/>
          <a:lstStyle/>
          <a:p>
            <a:pPr algn="r">
              <a:lnSpc>
                <a:spcPct val="100000"/>
              </a:lnSpc>
            </a:pPr>
            <a:fld id="{072803AE-FB32-429A-B954-C0A078B08FAF}" type="slidenum">
              <a:rPr lang="en-US" sz="1200" strike="noStrike" spc="-1">
                <a:solidFill>
                  <a:srgbClr val="8B8B8B"/>
                </a:solidFill>
                <a:uFill>
                  <a:solidFill>
                    <a:srgbClr val="FFFFFF"/>
                  </a:solidFill>
                </a:uFill>
                <a:latin typeface="Calibri"/>
              </a:rPr>
              <a:t>30</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457200" y="609480"/>
            <a:ext cx="8229240" cy="5943240"/>
          </a:xfrm>
          <a:prstGeom prst="rect">
            <a:avLst/>
          </a:prstGeom>
          <a:noFill/>
          <a:ln w="57240">
            <a:solidFill>
              <a:srgbClr val="00B050"/>
            </a:solidFill>
            <a:round/>
          </a:ln>
        </p:spPr>
        <p:txBody>
          <a:bodyPr/>
          <a:lstStyle/>
          <a:p>
            <a:endParaRPr/>
          </a:p>
        </p:txBody>
      </p:sp>
      <p:pic>
        <p:nvPicPr>
          <p:cNvPr id="232" name="Picture 2"/>
          <p:cNvPicPr/>
          <p:nvPr/>
        </p:nvPicPr>
        <p:blipFill>
          <a:blip r:embed="rId2"/>
          <a:stretch/>
        </p:blipFill>
        <p:spPr>
          <a:xfrm>
            <a:off x="609480" y="636840"/>
            <a:ext cx="7009920" cy="5763600"/>
          </a:xfrm>
          <a:prstGeom prst="rect">
            <a:avLst/>
          </a:prstGeom>
          <a:ln>
            <a:noFill/>
          </a:ln>
        </p:spPr>
      </p:pic>
      <p:sp>
        <p:nvSpPr>
          <p:cNvPr id="233" name="TextShape 2"/>
          <p:cNvSpPr txBox="1"/>
          <p:nvPr/>
        </p:nvSpPr>
        <p:spPr>
          <a:xfrm>
            <a:off x="6553080" y="6356520"/>
            <a:ext cx="2133360" cy="364680"/>
          </a:xfrm>
          <a:prstGeom prst="rect">
            <a:avLst/>
          </a:prstGeom>
          <a:noFill/>
          <a:ln>
            <a:noFill/>
          </a:ln>
        </p:spPr>
        <p:txBody>
          <a:bodyPr anchor="ctr"/>
          <a:lstStyle/>
          <a:p>
            <a:pPr algn="r">
              <a:lnSpc>
                <a:spcPct val="100000"/>
              </a:lnSpc>
            </a:pPr>
            <a:fld id="{8D3BC9F4-FF35-4C0B-81BB-E13F2D72B0B1}" type="slidenum">
              <a:rPr lang="en-US" sz="1200" strike="noStrike" spc="-1">
                <a:solidFill>
                  <a:srgbClr val="8B8B8B"/>
                </a:solidFill>
                <a:uFill>
                  <a:solidFill>
                    <a:srgbClr val="FFFFFF"/>
                  </a:solidFill>
                </a:uFill>
                <a:latin typeface="Calibri"/>
              </a:rPr>
              <a:t>31</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Fourier Transform Example</a:t>
            </a:r>
            <a:r>
              <a:rPr lang="en-US" sz="3200" strike="noStrike" spc="-1">
                <a:solidFill>
                  <a:srgbClr val="E46C0A"/>
                </a:solidFill>
                <a:uFill>
                  <a:solidFill>
                    <a:srgbClr val="FFFFFF"/>
                  </a:solidFill>
                </a:uFill>
                <a:latin typeface="Times New Roman"/>
              </a:rPr>
              <a:t> </a:t>
            </a:r>
            <a:endParaRPr/>
          </a:p>
        </p:txBody>
      </p:sp>
      <p:pic>
        <p:nvPicPr>
          <p:cNvPr id="235" name="Picture 2"/>
          <p:cNvPicPr/>
          <p:nvPr/>
        </p:nvPicPr>
        <p:blipFill>
          <a:blip r:embed="rId2"/>
          <a:stretch/>
        </p:blipFill>
        <p:spPr>
          <a:xfrm>
            <a:off x="1752480" y="1676520"/>
            <a:ext cx="4696920" cy="4114440"/>
          </a:xfrm>
          <a:prstGeom prst="rect">
            <a:avLst/>
          </a:prstGeom>
          <a:ln>
            <a:noFill/>
          </a:ln>
        </p:spPr>
      </p:pic>
      <p:sp>
        <p:nvSpPr>
          <p:cNvPr id="236" name="TextShape 2"/>
          <p:cNvSpPr txBox="1"/>
          <p:nvPr/>
        </p:nvSpPr>
        <p:spPr>
          <a:xfrm>
            <a:off x="457200" y="1371600"/>
            <a:ext cx="8229240" cy="4754160"/>
          </a:xfrm>
          <a:prstGeom prst="rect">
            <a:avLst/>
          </a:prstGeom>
          <a:noFill/>
          <a:ln>
            <a:noFill/>
          </a:ln>
        </p:spPr>
        <p:txBody>
          <a:bodyPr/>
          <a:lstStyle/>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237" name="CustomShape 3"/>
          <p:cNvSpPr/>
          <p:nvPr/>
        </p:nvSpPr>
        <p:spPr>
          <a:xfrm>
            <a:off x="1631160" y="5791320"/>
            <a:ext cx="4990680" cy="655200"/>
          </a:xfrm>
          <a:prstGeom prst="rect">
            <a:avLst/>
          </a:prstGeom>
          <a:noFill/>
          <a:ln w="9360">
            <a:noFill/>
          </a:ln>
        </p:spPr>
        <p:style>
          <a:lnRef idx="0">
            <a:scrgbClr r="0" g="0" b="0"/>
          </a:lnRef>
          <a:fillRef idx="0">
            <a:scrgbClr r="0" g="0" b="0"/>
          </a:fillRef>
          <a:effectRef idx="0">
            <a:scrgbClr r="0" g="0" b="0"/>
          </a:effectRef>
          <a:fontRef idx="minor"/>
        </p:style>
        <p:txBody>
          <a:bodyPr wrap="none"/>
          <a:lstStyle/>
          <a:p>
            <a:pPr>
              <a:lnSpc>
                <a:spcPct val="100000"/>
              </a:lnSpc>
            </a:pPr>
            <a:r>
              <a:rPr lang="en-US" sz="1600" strike="noStrike" spc="-1">
                <a:solidFill>
                  <a:srgbClr val="0000FF"/>
                </a:solidFill>
                <a:uFill>
                  <a:solidFill>
                    <a:srgbClr val="FFFFFF"/>
                  </a:solidFill>
                </a:uFill>
                <a:latin typeface="Arial"/>
              </a:rPr>
              <a:t>a) The one-dimensional rectangle function</a:t>
            </a:r>
            <a:endParaRPr/>
          </a:p>
          <a:p>
            <a:pPr>
              <a:lnSpc>
                <a:spcPct val="100000"/>
              </a:lnSpc>
            </a:pPr>
            <a:r>
              <a:rPr lang="en-US" sz="1600" strike="noStrike" spc="-1">
                <a:solidFill>
                  <a:srgbClr val="0000FF"/>
                </a:solidFill>
                <a:uFill>
                  <a:solidFill>
                    <a:srgbClr val="FFFFFF"/>
                  </a:solidFill>
                </a:uFill>
                <a:latin typeface="Arial"/>
              </a:rPr>
              <a:t>b) the Fourier transform of the 1-D rectangle function</a:t>
            </a:r>
            <a:r>
              <a:rPr lang="en-US" sz="1800" strike="noStrike" spc="-1">
                <a:solidFill>
                  <a:srgbClr val="0000FF"/>
                </a:solidFill>
                <a:uFill>
                  <a:solidFill>
                    <a:srgbClr val="FFFFFF"/>
                  </a:solidFill>
                </a:uFill>
                <a:latin typeface="Tahoma"/>
              </a:rPr>
              <a:t> </a:t>
            </a:r>
            <a:endParaRPr/>
          </a:p>
        </p:txBody>
      </p:sp>
      <p:sp>
        <p:nvSpPr>
          <p:cNvPr id="238" name="TextShape 4"/>
          <p:cNvSpPr txBox="1"/>
          <p:nvPr/>
        </p:nvSpPr>
        <p:spPr>
          <a:xfrm>
            <a:off x="6553080" y="6356520"/>
            <a:ext cx="2133360" cy="364680"/>
          </a:xfrm>
          <a:prstGeom prst="rect">
            <a:avLst/>
          </a:prstGeom>
          <a:noFill/>
          <a:ln>
            <a:noFill/>
          </a:ln>
        </p:spPr>
        <p:txBody>
          <a:bodyPr anchor="ctr"/>
          <a:lstStyle/>
          <a:p>
            <a:pPr algn="r">
              <a:lnSpc>
                <a:spcPct val="100000"/>
              </a:lnSpc>
            </a:pPr>
            <a:fld id="{D341B409-2ED3-4576-AD3C-E2927F8DAE48}" type="slidenum">
              <a:rPr lang="en-US" sz="1200" strike="noStrike" spc="-1">
                <a:solidFill>
                  <a:srgbClr val="8B8B8B"/>
                </a:solidFill>
                <a:uFill>
                  <a:solidFill>
                    <a:srgbClr val="FFFFFF"/>
                  </a:solidFill>
                </a:uFill>
                <a:latin typeface="Calibri"/>
              </a:rPr>
              <a:t>32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E46C0A"/>
                </a:solidFill>
                <a:uFill>
                  <a:solidFill>
                    <a:srgbClr val="FFFFFF"/>
                  </a:solidFill>
                </a:uFill>
                <a:latin typeface="Times New Roman"/>
              </a:rPr>
              <a:t>ONE Dimensional Discrete Fourier Transform (DFT)</a:t>
            </a:r>
            <a:endParaRPr/>
          </a:p>
        </p:txBody>
      </p:sp>
      <p:sp>
        <p:nvSpPr>
          <p:cNvPr id="240" name="TextShape 2"/>
          <p:cNvSpPr txBox="1"/>
          <p:nvPr/>
        </p:nvSpPr>
        <p:spPr>
          <a:xfrm>
            <a:off x="457200" y="1219320"/>
            <a:ext cx="8229240" cy="5333760"/>
          </a:xfrm>
          <a:prstGeom prst="rect">
            <a:avLst/>
          </a:prstGeom>
          <a:noFill/>
          <a:ln w="57240">
            <a:solidFill>
              <a:srgbClr val="00B050"/>
            </a:solidFill>
            <a:round/>
          </a:ln>
        </p:spPr>
        <p:txBody>
          <a:bodyPr/>
          <a:lstStyle/>
          <a:p>
            <a:pPr marL="743040" lvl="1" indent="-285480">
              <a:lnSpc>
                <a:spcPct val="100000"/>
              </a:lnSpc>
              <a:buClr>
                <a:srgbClr val="E46C0A"/>
              </a:buClr>
              <a:buFont typeface="Arial"/>
              <a:buChar char="•"/>
            </a:pPr>
            <a:r>
              <a:rPr lang="en-US" sz="2800" b="1" strike="noStrike" spc="-1">
                <a:solidFill>
                  <a:srgbClr val="0000FF"/>
                </a:solidFill>
                <a:uFill>
                  <a:solidFill>
                    <a:srgbClr val="FFFFFF"/>
                  </a:solidFill>
                </a:uFill>
                <a:latin typeface="Times New Roman"/>
              </a:rPr>
              <a:t>F(u) = (1/N) È f(x) exp[-j2p(ux/N)</a:t>
            </a:r>
            <a:endParaRPr/>
          </a:p>
          <a:p>
            <a:endParaRPr/>
          </a:p>
          <a:p>
            <a:pPr marL="743040" lvl="1" indent="-285480">
              <a:lnSpc>
                <a:spcPct val="100000"/>
              </a:lnSpc>
              <a:buClr>
                <a:srgbClr val="E46C0A"/>
              </a:buClr>
              <a:buFont typeface="Arial"/>
              <a:buChar char="•"/>
            </a:pPr>
            <a:r>
              <a:rPr lang="en-US" sz="2800" b="1" strike="noStrike" spc="-1">
                <a:solidFill>
                  <a:srgbClr val="E46C0A"/>
                </a:solidFill>
                <a:uFill>
                  <a:solidFill>
                    <a:srgbClr val="FFFFFF"/>
                  </a:solidFill>
                </a:uFill>
                <a:latin typeface="Times New Roman"/>
              </a:rPr>
              <a:t>The Inverse DFT is calculated as :</a:t>
            </a:r>
            <a:endParaRPr/>
          </a:p>
          <a:p>
            <a:endParaRPr/>
          </a:p>
          <a:p>
            <a:pPr marL="743040" lvl="1" indent="-285480">
              <a:lnSpc>
                <a:spcPct val="100000"/>
              </a:lnSpc>
              <a:buClr>
                <a:srgbClr val="E46C0A"/>
              </a:buClr>
              <a:buFont typeface="Arial"/>
              <a:buChar char="•"/>
            </a:pPr>
            <a:r>
              <a:rPr lang="en-US" sz="2800" b="1" strike="noStrike" spc="-1">
                <a:solidFill>
                  <a:srgbClr val="0000FF"/>
                </a:solidFill>
                <a:uFill>
                  <a:solidFill>
                    <a:srgbClr val="FFFFFF"/>
                  </a:solidFill>
                </a:uFill>
                <a:latin typeface="Times New Roman"/>
              </a:rPr>
              <a:t>f(x) = È F(u) exp[j2p(ux/N)</a:t>
            </a:r>
            <a:endParaRPr/>
          </a:p>
          <a:p>
            <a:pPr algn="just">
              <a:lnSpc>
                <a:spcPct val="100000"/>
              </a:lnSpc>
            </a:pPr>
            <a:endParaRPr/>
          </a:p>
        </p:txBody>
      </p:sp>
      <p:sp>
        <p:nvSpPr>
          <p:cNvPr id="241" name="TextShape 3"/>
          <p:cNvSpPr txBox="1"/>
          <p:nvPr/>
        </p:nvSpPr>
        <p:spPr>
          <a:xfrm>
            <a:off x="6553080" y="6356520"/>
            <a:ext cx="2133360" cy="364680"/>
          </a:xfrm>
          <a:prstGeom prst="rect">
            <a:avLst/>
          </a:prstGeom>
          <a:noFill/>
          <a:ln>
            <a:noFill/>
          </a:ln>
        </p:spPr>
        <p:txBody>
          <a:bodyPr anchor="ctr"/>
          <a:lstStyle/>
          <a:p>
            <a:pPr algn="r">
              <a:lnSpc>
                <a:spcPct val="100000"/>
              </a:lnSpc>
            </a:pPr>
            <a:fld id="{14D1705D-209D-464A-AFC5-00F5DD8A98A7}" type="slidenum">
              <a:rPr lang="en-US" sz="1200" strike="noStrike" spc="-1">
                <a:solidFill>
                  <a:srgbClr val="8B8B8B"/>
                </a:solidFill>
                <a:uFill>
                  <a:solidFill>
                    <a:srgbClr val="FFFFFF"/>
                  </a:solidFill>
                </a:uFill>
                <a:latin typeface="Calibri"/>
              </a:rPr>
              <a:t>33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Shape 1"/>
          <p:cNvSpPr txBox="1"/>
          <p:nvPr/>
        </p:nvSpPr>
        <p:spPr>
          <a:xfrm>
            <a:off x="533520" y="30204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E46C0A"/>
                </a:solidFill>
                <a:uFill>
                  <a:solidFill>
                    <a:srgbClr val="FFFFFF"/>
                  </a:solidFill>
                </a:uFill>
                <a:latin typeface="Times New Roman"/>
              </a:rPr>
              <a:t>Two Dimensional Fourier Transform:</a:t>
            </a:r>
            <a:endParaRPr/>
          </a:p>
        </p:txBody>
      </p:sp>
      <p:sp>
        <p:nvSpPr>
          <p:cNvPr id="243" name="TextShape 2"/>
          <p:cNvSpPr txBox="1"/>
          <p:nvPr/>
        </p:nvSpPr>
        <p:spPr>
          <a:xfrm>
            <a:off x="457200" y="1219320"/>
            <a:ext cx="8229240" cy="5333760"/>
          </a:xfrm>
          <a:prstGeom prst="rect">
            <a:avLst/>
          </a:prstGeom>
          <a:noFill/>
          <a:ln w="57240">
            <a:solidFill>
              <a:srgbClr val="00B050"/>
            </a:solidFill>
            <a:round/>
          </a:ln>
        </p:spPr>
        <p:txBody>
          <a:bodyPr/>
          <a:lstStyle/>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marL="343080" indent="-342720" algn="just">
              <a:lnSpc>
                <a:spcPct val="100000"/>
              </a:lnSpc>
              <a:buClr>
                <a:srgbClr val="E46C0A"/>
              </a:buClr>
              <a:buSzPct val="110000"/>
              <a:buFont typeface="Arial"/>
              <a:buChar char="•"/>
            </a:pPr>
            <a:r>
              <a:rPr lang="en-US" sz="2000" strike="noStrike" spc="-1">
                <a:solidFill>
                  <a:srgbClr val="2D2DB9"/>
                </a:solidFill>
                <a:uFill>
                  <a:solidFill>
                    <a:srgbClr val="FFFFFF"/>
                  </a:solidFill>
                </a:uFill>
                <a:latin typeface="Times New Roman"/>
              </a:rPr>
              <a:t>Example: The "Box Car" Functio</a:t>
            </a:r>
            <a:r>
              <a:rPr lang="en-US" sz="2000" strike="noStrike" spc="-1">
                <a:solidFill>
                  <a:srgbClr val="000000"/>
                </a:solidFill>
                <a:uFill>
                  <a:solidFill>
                    <a:srgbClr val="FFFFFF"/>
                  </a:solidFill>
                </a:uFill>
                <a:latin typeface="Times New Roman"/>
              </a:rPr>
              <a:t>n</a:t>
            </a:r>
            <a:endParaRPr/>
          </a:p>
          <a:p>
            <a:pPr algn="just">
              <a:lnSpc>
                <a:spcPct val="100000"/>
              </a:lnSpc>
            </a:pPr>
            <a:endParaRPr/>
          </a:p>
        </p:txBody>
      </p:sp>
      <p:sp>
        <p:nvSpPr>
          <p:cNvPr id="244" name="CustomShape 3"/>
          <p:cNvSpPr/>
          <p:nvPr/>
        </p:nvSpPr>
        <p:spPr>
          <a:xfrm>
            <a:off x="6424920" y="1866600"/>
            <a:ext cx="360" cy="84024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0">
            <a:scrgbClr r="0" g="0" b="0"/>
          </a:lnRef>
          <a:fillRef idx="0">
            <a:scrgbClr r="0" g="0" b="0"/>
          </a:fillRef>
          <a:effectRef idx="0">
            <a:scrgbClr r="0" g="0" b="0"/>
          </a:effectRef>
          <a:fontRef idx="minor"/>
        </p:style>
      </p:sp>
      <p:sp>
        <p:nvSpPr>
          <p:cNvPr id="245" name="CustomShape 4"/>
          <p:cNvSpPr/>
          <p:nvPr/>
        </p:nvSpPr>
        <p:spPr>
          <a:xfrm flipV="1">
            <a:off x="6424920" y="1865880"/>
            <a:ext cx="680760" cy="684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0">
            <a:scrgbClr r="0" g="0" b="0"/>
          </a:lnRef>
          <a:fillRef idx="0">
            <a:scrgbClr r="0" g="0" b="0"/>
          </a:fillRef>
          <a:effectRef idx="0">
            <a:scrgbClr r="0" g="0" b="0"/>
          </a:effectRef>
          <a:fontRef idx="minor"/>
        </p:style>
      </p:sp>
      <p:sp>
        <p:nvSpPr>
          <p:cNvPr id="246" name="CustomShape 5"/>
          <p:cNvSpPr/>
          <p:nvPr/>
        </p:nvSpPr>
        <p:spPr>
          <a:xfrm>
            <a:off x="6138360" y="2449080"/>
            <a:ext cx="28620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trike="noStrike" spc="-1">
                <a:solidFill>
                  <a:srgbClr val="000000"/>
                </a:solidFill>
                <a:uFill>
                  <a:solidFill>
                    <a:srgbClr val="FFFFFF"/>
                  </a:solidFill>
                </a:uFill>
                <a:latin typeface="Arial"/>
                <a:ea typeface="ＭＳ Ｐゴシック"/>
              </a:rPr>
              <a:t>x</a:t>
            </a:r>
            <a:endParaRPr/>
          </a:p>
        </p:txBody>
      </p:sp>
      <p:sp>
        <p:nvSpPr>
          <p:cNvPr id="247" name="CustomShape 6"/>
          <p:cNvSpPr/>
          <p:nvPr/>
        </p:nvSpPr>
        <p:spPr>
          <a:xfrm>
            <a:off x="6940800" y="1478160"/>
            <a:ext cx="28620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trike="noStrike" spc="-1">
                <a:solidFill>
                  <a:srgbClr val="000000"/>
                </a:solidFill>
                <a:uFill>
                  <a:solidFill>
                    <a:srgbClr val="FFFFFF"/>
                  </a:solidFill>
                </a:uFill>
                <a:latin typeface="Arial"/>
                <a:ea typeface="ＭＳ Ｐゴシック"/>
              </a:rPr>
              <a:t>y</a:t>
            </a:r>
            <a:endParaRPr/>
          </a:p>
        </p:txBody>
      </p:sp>
      <p:sp>
        <p:nvSpPr>
          <p:cNvPr id="248" name="CustomShape 7"/>
          <p:cNvSpPr/>
          <p:nvPr/>
        </p:nvSpPr>
        <p:spPr>
          <a:xfrm>
            <a:off x="7716240" y="1846080"/>
            <a:ext cx="360" cy="84024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0">
            <a:scrgbClr r="0" g="0" b="0"/>
          </a:lnRef>
          <a:fillRef idx="0">
            <a:scrgbClr r="0" g="0" b="0"/>
          </a:fillRef>
          <a:effectRef idx="0">
            <a:scrgbClr r="0" g="0" b="0"/>
          </a:effectRef>
          <a:fontRef idx="minor"/>
        </p:style>
      </p:sp>
      <p:sp>
        <p:nvSpPr>
          <p:cNvPr id="249" name="CustomShape 8"/>
          <p:cNvSpPr/>
          <p:nvPr/>
        </p:nvSpPr>
        <p:spPr>
          <a:xfrm flipV="1">
            <a:off x="7716240" y="1845360"/>
            <a:ext cx="635040" cy="684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0">
            <a:scrgbClr r="0" g="0" b="0"/>
          </a:lnRef>
          <a:fillRef idx="0">
            <a:scrgbClr r="0" g="0" b="0"/>
          </a:fillRef>
          <a:effectRef idx="0">
            <a:scrgbClr r="0" g="0" b="0"/>
          </a:effectRef>
          <a:fontRef idx="minor"/>
        </p:style>
      </p:sp>
      <p:sp>
        <p:nvSpPr>
          <p:cNvPr id="250" name="CustomShape 9"/>
          <p:cNvSpPr/>
          <p:nvPr/>
        </p:nvSpPr>
        <p:spPr>
          <a:xfrm>
            <a:off x="7448760" y="2428560"/>
            <a:ext cx="26712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trike="noStrike" spc="-1">
                <a:solidFill>
                  <a:srgbClr val="000000"/>
                </a:solidFill>
                <a:uFill>
                  <a:solidFill>
                    <a:srgbClr val="FFFFFF"/>
                  </a:solidFill>
                </a:uFill>
                <a:latin typeface="Arial"/>
                <a:ea typeface="ＭＳ Ｐゴシック"/>
              </a:rPr>
              <a:t>u</a:t>
            </a:r>
            <a:endParaRPr/>
          </a:p>
        </p:txBody>
      </p:sp>
      <p:sp>
        <p:nvSpPr>
          <p:cNvPr id="251" name="CustomShape 10"/>
          <p:cNvSpPr/>
          <p:nvPr/>
        </p:nvSpPr>
        <p:spPr>
          <a:xfrm>
            <a:off x="8197200" y="1458000"/>
            <a:ext cx="26712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trike="noStrike" spc="-1">
                <a:solidFill>
                  <a:srgbClr val="000000"/>
                </a:solidFill>
                <a:uFill>
                  <a:solidFill>
                    <a:srgbClr val="FFFFFF"/>
                  </a:solidFill>
                </a:uFill>
                <a:latin typeface="Arial"/>
                <a:ea typeface="ＭＳ Ｐゴシック"/>
              </a:rPr>
              <a:t>v</a:t>
            </a:r>
            <a:endParaRPr/>
          </a:p>
        </p:txBody>
      </p:sp>
      <p:pic>
        <p:nvPicPr>
          <p:cNvPr id="252" name="Picture 5"/>
          <p:cNvPicPr/>
          <p:nvPr/>
        </p:nvPicPr>
        <p:blipFill>
          <a:blip r:embed="rId2"/>
          <a:srcRect l="17948" t="1194" r="4457" b="41404"/>
          <a:stretch/>
        </p:blipFill>
        <p:spPr>
          <a:xfrm>
            <a:off x="990720" y="3762000"/>
            <a:ext cx="6400440" cy="2666520"/>
          </a:xfrm>
          <a:prstGeom prst="rect">
            <a:avLst/>
          </a:prstGeom>
          <a:ln w="38160">
            <a:solidFill>
              <a:srgbClr val="FF0000"/>
            </a:solidFill>
            <a:miter/>
          </a:ln>
        </p:spPr>
      </p:pic>
      <p:sp>
        <p:nvSpPr>
          <p:cNvPr id="253" name="TextShape 11"/>
          <p:cNvSpPr txBox="1"/>
          <p:nvPr/>
        </p:nvSpPr>
        <p:spPr>
          <a:xfrm>
            <a:off x="6553080" y="6356520"/>
            <a:ext cx="2133360" cy="364680"/>
          </a:xfrm>
          <a:prstGeom prst="rect">
            <a:avLst/>
          </a:prstGeom>
          <a:noFill/>
          <a:ln>
            <a:noFill/>
          </a:ln>
        </p:spPr>
        <p:txBody>
          <a:bodyPr anchor="ctr"/>
          <a:lstStyle/>
          <a:p>
            <a:pPr algn="r">
              <a:lnSpc>
                <a:spcPct val="100000"/>
              </a:lnSpc>
            </a:pPr>
            <a:fld id="{E6C09CDC-E191-4973-B26E-2074EBD3E10D}" type="slidenum">
              <a:rPr lang="en-US" sz="1200" strike="noStrike" spc="-1">
                <a:solidFill>
                  <a:srgbClr val="8B8B8B"/>
                </a:solidFill>
                <a:uFill>
                  <a:solidFill>
                    <a:srgbClr val="FFFFFF"/>
                  </a:solidFill>
                </a:uFill>
                <a:latin typeface="Calibri"/>
              </a:rPr>
              <a:t>34</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57200" y="457200"/>
            <a:ext cx="8229240" cy="6095520"/>
          </a:xfrm>
          <a:prstGeom prst="rect">
            <a:avLst/>
          </a:prstGeom>
          <a:noFill/>
          <a:ln w="57240">
            <a:solidFill>
              <a:srgbClr val="00B050"/>
            </a:solidFill>
            <a:round/>
          </a:ln>
        </p:spPr>
        <p:txBody>
          <a:bodyPr/>
          <a:lstStyle/>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p:txBody>
      </p:sp>
      <p:pic>
        <p:nvPicPr>
          <p:cNvPr id="255" name="Picture 2"/>
          <p:cNvPicPr/>
          <p:nvPr/>
        </p:nvPicPr>
        <p:blipFill>
          <a:blip r:embed="rId2"/>
          <a:stretch/>
        </p:blipFill>
        <p:spPr>
          <a:xfrm>
            <a:off x="1371600" y="1447920"/>
            <a:ext cx="6400440" cy="3915360"/>
          </a:xfrm>
          <a:prstGeom prst="rect">
            <a:avLst/>
          </a:prstGeom>
          <a:ln w="9360">
            <a:noFill/>
          </a:ln>
        </p:spPr>
      </p:pic>
      <p:sp>
        <p:nvSpPr>
          <p:cNvPr id="256" name="CustomShape 2"/>
          <p:cNvSpPr/>
          <p:nvPr/>
        </p:nvSpPr>
        <p:spPr>
          <a:xfrm>
            <a:off x="1371600" y="5257800"/>
            <a:ext cx="6705360" cy="335160"/>
          </a:xfrm>
          <a:prstGeom prst="rect">
            <a:avLst/>
          </a:prstGeom>
          <a:noFill/>
          <a:ln w="9360">
            <a:noFill/>
          </a:ln>
        </p:spPr>
        <p:style>
          <a:lnRef idx="0">
            <a:scrgbClr r="0" g="0" b="0"/>
          </a:lnRef>
          <a:fillRef idx="0">
            <a:scrgbClr r="0" g="0" b="0"/>
          </a:fillRef>
          <a:effectRef idx="0">
            <a:scrgbClr r="0" g="0" b="0"/>
          </a:effectRef>
          <a:fontRef idx="minor"/>
        </p:style>
        <p:txBody>
          <a:bodyPr/>
          <a:lstStyle/>
          <a:p>
            <a:pPr marL="457200" indent="-456840">
              <a:lnSpc>
                <a:spcPct val="100000"/>
              </a:lnSpc>
              <a:buClr>
                <a:srgbClr val="0000FF"/>
              </a:buClr>
              <a:buFont typeface="Arial"/>
              <a:buAutoNum type="alphaLcPeriod"/>
            </a:pPr>
            <a:r>
              <a:rPr lang="en-US" sz="1600" strike="noStrike" spc="-1">
                <a:solidFill>
                  <a:srgbClr val="0000FF"/>
                </a:solidFill>
                <a:uFill>
                  <a:solidFill>
                    <a:srgbClr val="FFFFFF"/>
                  </a:solidFill>
                </a:uFill>
                <a:latin typeface="Cordia New"/>
              </a:rPr>
              <a:t>A 2-D Function       b. Its Fourier Spectrum             c.  Spectrum displayed as intensity function</a:t>
            </a:r>
            <a:endParaRPr/>
          </a:p>
        </p:txBody>
      </p:sp>
      <p:sp>
        <p:nvSpPr>
          <p:cNvPr id="257" name="TextShape 3"/>
          <p:cNvSpPr txBox="1"/>
          <p:nvPr/>
        </p:nvSpPr>
        <p:spPr>
          <a:xfrm>
            <a:off x="6553080" y="6356520"/>
            <a:ext cx="2133360" cy="364680"/>
          </a:xfrm>
          <a:prstGeom prst="rect">
            <a:avLst/>
          </a:prstGeom>
          <a:noFill/>
          <a:ln>
            <a:noFill/>
          </a:ln>
        </p:spPr>
        <p:txBody>
          <a:bodyPr anchor="ctr"/>
          <a:lstStyle/>
          <a:p>
            <a:pPr algn="r">
              <a:lnSpc>
                <a:spcPct val="100000"/>
              </a:lnSpc>
            </a:pPr>
            <a:fld id="{4B8C0285-AD4F-4E36-9AD2-65969434A3BD}" type="slidenum">
              <a:rPr lang="en-US" sz="1200" strike="noStrike" spc="-1">
                <a:solidFill>
                  <a:srgbClr val="8B8B8B"/>
                </a:solidFill>
                <a:uFill>
                  <a:solidFill>
                    <a:srgbClr val="FFFFFF"/>
                  </a:solidFill>
                </a:uFill>
                <a:latin typeface="Calibri"/>
              </a:rPr>
              <a:t>35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Discrete Fourier Transform Example </a:t>
            </a:r>
            <a:endParaRPr/>
          </a:p>
        </p:txBody>
      </p:sp>
      <p:sp>
        <p:nvSpPr>
          <p:cNvPr id="259" name="TextShape 2"/>
          <p:cNvSpPr txBox="1"/>
          <p:nvPr/>
        </p:nvSpPr>
        <p:spPr>
          <a:xfrm>
            <a:off x="457200" y="1219320"/>
            <a:ext cx="8229240" cy="5333760"/>
          </a:xfrm>
          <a:prstGeom prst="rect">
            <a:avLst/>
          </a:prstGeom>
          <a:noFill/>
          <a:ln w="57240">
            <a:solidFill>
              <a:srgbClr val="00B050"/>
            </a:solidFill>
            <a:round/>
          </a:ln>
        </p:spPr>
        <p:txBody>
          <a:bodyPr/>
          <a:lstStyle/>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p:txBody>
      </p:sp>
      <p:pic>
        <p:nvPicPr>
          <p:cNvPr id="260" name="Picture 2"/>
          <p:cNvPicPr/>
          <p:nvPr/>
        </p:nvPicPr>
        <p:blipFill>
          <a:blip r:embed="rId2"/>
          <a:stretch/>
        </p:blipFill>
        <p:spPr>
          <a:xfrm>
            <a:off x="1447920" y="1828800"/>
            <a:ext cx="2666520" cy="2666520"/>
          </a:xfrm>
          <a:prstGeom prst="rect">
            <a:avLst/>
          </a:prstGeom>
          <a:ln w="9360">
            <a:noFill/>
          </a:ln>
        </p:spPr>
      </p:pic>
      <p:pic>
        <p:nvPicPr>
          <p:cNvPr id="261" name="Picture 3"/>
          <p:cNvPicPr/>
          <p:nvPr/>
        </p:nvPicPr>
        <p:blipFill>
          <a:blip r:embed="rId3"/>
          <a:stretch/>
        </p:blipFill>
        <p:spPr>
          <a:xfrm>
            <a:off x="5181480" y="1828800"/>
            <a:ext cx="2666520" cy="2666520"/>
          </a:xfrm>
          <a:prstGeom prst="rect">
            <a:avLst/>
          </a:prstGeom>
          <a:ln w="9360">
            <a:noFill/>
          </a:ln>
        </p:spPr>
      </p:pic>
      <p:sp>
        <p:nvSpPr>
          <p:cNvPr id="262" name="CustomShape 3"/>
          <p:cNvSpPr/>
          <p:nvPr/>
        </p:nvSpPr>
        <p:spPr>
          <a:xfrm>
            <a:off x="1392120" y="4495680"/>
            <a:ext cx="2645280" cy="5770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strike="noStrike" spc="-1">
                <a:solidFill>
                  <a:srgbClr val="0000FF"/>
                </a:solidFill>
                <a:uFill>
                  <a:solidFill>
                    <a:srgbClr val="FFFFFF"/>
                  </a:solidFill>
                </a:uFill>
                <a:latin typeface="Times New Roman"/>
              </a:rPr>
              <a:t>a) Two-dimensional rectangle </a:t>
            </a:r>
            <a:endParaRPr/>
          </a:p>
          <a:p>
            <a:pPr>
              <a:lnSpc>
                <a:spcPct val="100000"/>
              </a:lnSpc>
            </a:pPr>
            <a:r>
              <a:rPr lang="en-US" sz="1600" strike="noStrike" spc="-1">
                <a:solidFill>
                  <a:srgbClr val="0000FF"/>
                </a:solidFill>
                <a:uFill>
                  <a:solidFill>
                    <a:srgbClr val="FFFFFF"/>
                  </a:solidFill>
                </a:uFill>
                <a:latin typeface="Times New Roman"/>
              </a:rPr>
              <a:t>    function as an image</a:t>
            </a:r>
            <a:endParaRPr/>
          </a:p>
        </p:txBody>
      </p:sp>
      <p:sp>
        <p:nvSpPr>
          <p:cNvPr id="263" name="CustomShape 4"/>
          <p:cNvSpPr/>
          <p:nvPr/>
        </p:nvSpPr>
        <p:spPr>
          <a:xfrm>
            <a:off x="5051520" y="4495680"/>
            <a:ext cx="2991240" cy="60804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strike="noStrike" spc="-1">
                <a:solidFill>
                  <a:srgbClr val="0000FF"/>
                </a:solidFill>
                <a:uFill>
                  <a:solidFill>
                    <a:srgbClr val="FFFFFF"/>
                  </a:solidFill>
                </a:uFill>
                <a:latin typeface="Times New Roman"/>
              </a:rPr>
              <a:t>b) Magnitude of Fourier spectrum </a:t>
            </a:r>
            <a:endParaRPr/>
          </a:p>
          <a:p>
            <a:pPr>
              <a:lnSpc>
                <a:spcPct val="100000"/>
              </a:lnSpc>
            </a:pPr>
            <a:r>
              <a:rPr lang="en-US" sz="1600" strike="noStrike" spc="-1">
                <a:solidFill>
                  <a:srgbClr val="0000FF"/>
                </a:solidFill>
                <a:uFill>
                  <a:solidFill>
                    <a:srgbClr val="FFFFFF"/>
                  </a:solidFill>
                </a:uFill>
                <a:latin typeface="Times New Roman"/>
              </a:rPr>
              <a:t>    of the 2-D rectangle</a:t>
            </a:r>
            <a:r>
              <a:rPr lang="en-US" sz="1800" strike="noStrike" spc="-1">
                <a:solidFill>
                  <a:srgbClr val="0000FF"/>
                </a:solidFill>
                <a:uFill>
                  <a:solidFill>
                    <a:srgbClr val="FFFFFF"/>
                  </a:solidFill>
                </a:uFill>
                <a:latin typeface="Times New Roman"/>
              </a:rPr>
              <a:t> </a:t>
            </a:r>
            <a:endParaRPr/>
          </a:p>
        </p:txBody>
      </p:sp>
      <p:sp>
        <p:nvSpPr>
          <p:cNvPr id="264" name="TextShape 5"/>
          <p:cNvSpPr txBox="1"/>
          <p:nvPr/>
        </p:nvSpPr>
        <p:spPr>
          <a:xfrm>
            <a:off x="6553080" y="6356520"/>
            <a:ext cx="2133360" cy="364680"/>
          </a:xfrm>
          <a:prstGeom prst="rect">
            <a:avLst/>
          </a:prstGeom>
          <a:noFill/>
          <a:ln>
            <a:noFill/>
          </a:ln>
        </p:spPr>
        <p:txBody>
          <a:bodyPr anchor="ctr"/>
          <a:lstStyle/>
          <a:p>
            <a:pPr algn="r">
              <a:lnSpc>
                <a:spcPct val="100000"/>
              </a:lnSpc>
            </a:pPr>
            <a:fld id="{CC7F7FBE-3EDC-4802-8D59-956ED2B367E4}" type="slidenum">
              <a:rPr lang="en-US" sz="1200" strike="noStrike" spc="-1">
                <a:solidFill>
                  <a:srgbClr val="8B8B8B"/>
                </a:solidFill>
                <a:uFill>
                  <a:solidFill>
                    <a:srgbClr val="FFFFFF"/>
                  </a:solidFill>
                </a:uFill>
                <a:latin typeface="Calibri"/>
              </a:rPr>
              <a:t>36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Shape 1"/>
          <p:cNvSpPr txBox="1"/>
          <p:nvPr/>
        </p:nvSpPr>
        <p:spPr>
          <a:xfrm>
            <a:off x="457200" y="1219320"/>
            <a:ext cx="8229240" cy="5333760"/>
          </a:xfrm>
          <a:prstGeom prst="rect">
            <a:avLst/>
          </a:prstGeom>
          <a:noFill/>
          <a:ln w="57240">
            <a:solidFill>
              <a:srgbClr val="00B050"/>
            </a:solidFill>
            <a:round/>
          </a:ln>
        </p:spPr>
        <p:txBody>
          <a:bodyPr/>
          <a:lstStyle/>
          <a:p>
            <a:endParaRPr/>
          </a:p>
        </p:txBody>
      </p:sp>
      <p:pic>
        <p:nvPicPr>
          <p:cNvPr id="266" name="Picture 2"/>
          <p:cNvPicPr/>
          <p:nvPr/>
        </p:nvPicPr>
        <p:blipFill>
          <a:blip r:embed="rId2"/>
          <a:stretch/>
        </p:blipFill>
        <p:spPr>
          <a:xfrm>
            <a:off x="838080" y="2133720"/>
            <a:ext cx="3276360" cy="3276360"/>
          </a:xfrm>
          <a:prstGeom prst="rect">
            <a:avLst/>
          </a:prstGeom>
          <a:ln w="9360">
            <a:noFill/>
          </a:ln>
        </p:spPr>
      </p:pic>
      <p:pic>
        <p:nvPicPr>
          <p:cNvPr id="267" name="Picture 3"/>
          <p:cNvPicPr/>
          <p:nvPr/>
        </p:nvPicPr>
        <p:blipFill>
          <a:blip r:embed="rId3"/>
          <a:stretch/>
        </p:blipFill>
        <p:spPr>
          <a:xfrm>
            <a:off x="4724280" y="2133720"/>
            <a:ext cx="3276360" cy="3276360"/>
          </a:xfrm>
          <a:prstGeom prst="rect">
            <a:avLst/>
          </a:prstGeom>
          <a:ln w="9360">
            <a:noFill/>
          </a:ln>
        </p:spPr>
      </p:pic>
      <p:sp>
        <p:nvSpPr>
          <p:cNvPr id="268" name="TextShape 2"/>
          <p:cNvSpPr txBox="1"/>
          <p:nvPr/>
        </p:nvSpPr>
        <p:spPr>
          <a:xfrm>
            <a:off x="624600" y="28440"/>
            <a:ext cx="7894080" cy="1236600"/>
          </a:xfrm>
          <a:prstGeom prst="rect">
            <a:avLst/>
          </a:prstGeom>
          <a:noFill/>
          <a:ln w="9360">
            <a:noFill/>
          </a:ln>
        </p:spPr>
        <p:txBody>
          <a:bodyPr anchor="ctr"/>
          <a:lstStyle/>
          <a:p>
            <a:pPr algn="ctr">
              <a:lnSpc>
                <a:spcPct val="100000"/>
              </a:lnSpc>
            </a:pPr>
            <a:r>
              <a:rPr lang="en-US" sz="2800" b="1" strike="noStrike" spc="-1">
                <a:solidFill>
                  <a:srgbClr val="E46C0A"/>
                </a:solidFill>
                <a:uFill>
                  <a:solidFill>
                    <a:srgbClr val="FFFFFF"/>
                  </a:solidFill>
                </a:uFill>
                <a:latin typeface="Arial"/>
              </a:rPr>
              <a:t>Discrete Fourier Transform Example (contd.,)</a:t>
            </a:r>
            <a:endParaRPr/>
          </a:p>
        </p:txBody>
      </p:sp>
      <p:sp>
        <p:nvSpPr>
          <p:cNvPr id="269" name="TextShape 3"/>
          <p:cNvSpPr txBox="1"/>
          <p:nvPr/>
        </p:nvSpPr>
        <p:spPr>
          <a:xfrm>
            <a:off x="6553080" y="6356520"/>
            <a:ext cx="2133360" cy="364680"/>
          </a:xfrm>
          <a:prstGeom prst="rect">
            <a:avLst/>
          </a:prstGeom>
          <a:noFill/>
          <a:ln>
            <a:noFill/>
          </a:ln>
        </p:spPr>
        <p:txBody>
          <a:bodyPr anchor="ctr"/>
          <a:lstStyle/>
          <a:p>
            <a:pPr algn="r">
              <a:lnSpc>
                <a:spcPct val="100000"/>
              </a:lnSpc>
            </a:pPr>
            <a:fld id="{06E4AF4C-48C2-427D-A329-AD7BFF6E258F}" type="slidenum">
              <a:rPr lang="en-US" sz="1200" strike="noStrike" spc="-1">
                <a:solidFill>
                  <a:srgbClr val="8B8B8B"/>
                </a:solidFill>
                <a:uFill>
                  <a:solidFill>
                    <a:srgbClr val="FFFFFF"/>
                  </a:solidFill>
                </a:uFill>
                <a:latin typeface="Calibri"/>
              </a:rPr>
              <a:t>37</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Discrete Fourier Transform Example (contd.,)</a:t>
            </a:r>
            <a:endParaRPr/>
          </a:p>
        </p:txBody>
      </p:sp>
      <p:sp>
        <p:nvSpPr>
          <p:cNvPr id="271"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pic>
        <p:nvPicPr>
          <p:cNvPr id="272" name="Picture 5"/>
          <p:cNvPicPr/>
          <p:nvPr/>
        </p:nvPicPr>
        <p:blipFill>
          <a:blip r:embed="rId2"/>
          <a:stretch/>
        </p:blipFill>
        <p:spPr>
          <a:xfrm>
            <a:off x="6248520" y="3962520"/>
            <a:ext cx="1828440" cy="1828440"/>
          </a:xfrm>
          <a:prstGeom prst="rect">
            <a:avLst/>
          </a:prstGeom>
          <a:ln w="9360">
            <a:noFill/>
          </a:ln>
        </p:spPr>
      </p:pic>
      <p:pic>
        <p:nvPicPr>
          <p:cNvPr id="273" name="Picture 6"/>
          <p:cNvPicPr/>
          <p:nvPr/>
        </p:nvPicPr>
        <p:blipFill>
          <a:blip r:embed="rId3"/>
          <a:stretch/>
        </p:blipFill>
        <p:spPr>
          <a:xfrm>
            <a:off x="3581280" y="3962520"/>
            <a:ext cx="1828440" cy="1828440"/>
          </a:xfrm>
          <a:prstGeom prst="rect">
            <a:avLst/>
          </a:prstGeom>
          <a:ln w="9360">
            <a:noFill/>
          </a:ln>
        </p:spPr>
      </p:pic>
      <p:pic>
        <p:nvPicPr>
          <p:cNvPr id="274" name="Picture 2"/>
          <p:cNvPicPr/>
          <p:nvPr/>
        </p:nvPicPr>
        <p:blipFill>
          <a:blip r:embed="rId4"/>
          <a:stretch/>
        </p:blipFill>
        <p:spPr>
          <a:xfrm>
            <a:off x="850320" y="1905120"/>
            <a:ext cx="1828440" cy="1828440"/>
          </a:xfrm>
          <a:prstGeom prst="rect">
            <a:avLst/>
          </a:prstGeom>
          <a:ln w="9360">
            <a:noFill/>
          </a:ln>
        </p:spPr>
      </p:pic>
      <p:pic>
        <p:nvPicPr>
          <p:cNvPr id="275" name="Picture 3"/>
          <p:cNvPicPr/>
          <p:nvPr/>
        </p:nvPicPr>
        <p:blipFill>
          <a:blip r:embed="rId5"/>
          <a:stretch/>
        </p:blipFill>
        <p:spPr>
          <a:xfrm>
            <a:off x="850320" y="3962520"/>
            <a:ext cx="1828440" cy="1828440"/>
          </a:xfrm>
          <a:prstGeom prst="rect">
            <a:avLst/>
          </a:prstGeom>
          <a:ln w="9360">
            <a:noFill/>
          </a:ln>
        </p:spPr>
      </p:pic>
      <p:pic>
        <p:nvPicPr>
          <p:cNvPr id="276" name="Picture 4"/>
          <p:cNvPicPr/>
          <p:nvPr/>
        </p:nvPicPr>
        <p:blipFill>
          <a:blip r:embed="rId6"/>
          <a:stretch/>
        </p:blipFill>
        <p:spPr>
          <a:xfrm>
            <a:off x="6260400" y="1905120"/>
            <a:ext cx="1828440" cy="1828440"/>
          </a:xfrm>
          <a:prstGeom prst="rect">
            <a:avLst/>
          </a:prstGeom>
          <a:ln w="9360">
            <a:noFill/>
          </a:ln>
        </p:spPr>
      </p:pic>
      <p:pic>
        <p:nvPicPr>
          <p:cNvPr id="277" name="Picture 7"/>
          <p:cNvPicPr/>
          <p:nvPr/>
        </p:nvPicPr>
        <p:blipFill>
          <a:blip r:embed="rId7"/>
          <a:stretch/>
        </p:blipFill>
        <p:spPr>
          <a:xfrm>
            <a:off x="3593520" y="1905120"/>
            <a:ext cx="1828440" cy="1828440"/>
          </a:xfrm>
          <a:prstGeom prst="rect">
            <a:avLst/>
          </a:prstGeom>
          <a:ln w="9360">
            <a:noFill/>
          </a:ln>
        </p:spPr>
      </p:pic>
      <p:sp>
        <p:nvSpPr>
          <p:cNvPr id="278" name="TextShape 3"/>
          <p:cNvSpPr txBox="1"/>
          <p:nvPr/>
        </p:nvSpPr>
        <p:spPr>
          <a:xfrm>
            <a:off x="6553080" y="6356520"/>
            <a:ext cx="2133360" cy="364680"/>
          </a:xfrm>
          <a:prstGeom prst="rect">
            <a:avLst/>
          </a:prstGeom>
          <a:noFill/>
          <a:ln>
            <a:noFill/>
          </a:ln>
        </p:spPr>
        <p:txBody>
          <a:bodyPr anchor="ctr"/>
          <a:lstStyle/>
          <a:p>
            <a:pPr algn="r">
              <a:lnSpc>
                <a:spcPct val="100000"/>
              </a:lnSpc>
            </a:pPr>
            <a:fld id="{8E2BC445-2149-4F2E-B164-D349E74DC26B}" type="slidenum">
              <a:rPr lang="en-US" sz="1200" strike="noStrike" spc="-1">
                <a:solidFill>
                  <a:srgbClr val="8B8B8B"/>
                </a:solidFill>
                <a:uFill>
                  <a:solidFill>
                    <a:srgbClr val="FFFFFF"/>
                  </a:solidFill>
                </a:uFill>
                <a:latin typeface="Calibri"/>
              </a:rPr>
              <a:t>38</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6553080" y="6356520"/>
            <a:ext cx="2133360" cy="364680"/>
          </a:xfrm>
          <a:prstGeom prst="rect">
            <a:avLst/>
          </a:prstGeom>
          <a:noFill/>
          <a:ln>
            <a:noFill/>
          </a:ln>
        </p:spPr>
        <p:txBody>
          <a:bodyPr anchor="ctr"/>
          <a:lstStyle/>
          <a:p>
            <a:pPr algn="r">
              <a:lnSpc>
                <a:spcPct val="100000"/>
              </a:lnSpc>
            </a:pPr>
            <a:fld id="{58499471-B424-4F8F-99ED-5A3EDAA6A5A9}" type="slidenum">
              <a:rPr lang="en-US" sz="1200" strike="noStrike" spc="-1">
                <a:solidFill>
                  <a:srgbClr val="8B8B8B"/>
                </a:solidFill>
                <a:uFill>
                  <a:solidFill>
                    <a:srgbClr val="FFFFFF"/>
                  </a:solidFill>
                </a:uFill>
                <a:latin typeface="Calibri"/>
              </a:rPr>
              <a:t>39</a:t>
            </a:fld>
            <a:endParaRPr/>
          </a:p>
        </p:txBody>
      </p:sp>
      <p:pic>
        <p:nvPicPr>
          <p:cNvPr id="280" name="Picture 2"/>
          <p:cNvPicPr/>
          <p:nvPr/>
        </p:nvPicPr>
        <p:blipFill>
          <a:blip r:embed="rId2"/>
          <a:stretch/>
        </p:blipFill>
        <p:spPr>
          <a:xfrm>
            <a:off x="838080" y="1905120"/>
            <a:ext cx="1828440" cy="1828440"/>
          </a:xfrm>
          <a:prstGeom prst="rect">
            <a:avLst/>
          </a:prstGeom>
          <a:ln w="9360">
            <a:noFill/>
          </a:ln>
        </p:spPr>
      </p:pic>
      <p:pic>
        <p:nvPicPr>
          <p:cNvPr id="281" name="Picture 3"/>
          <p:cNvPicPr/>
          <p:nvPr/>
        </p:nvPicPr>
        <p:blipFill>
          <a:blip r:embed="rId3"/>
          <a:stretch/>
        </p:blipFill>
        <p:spPr>
          <a:xfrm>
            <a:off x="838080" y="3962520"/>
            <a:ext cx="1828440" cy="1828440"/>
          </a:xfrm>
          <a:prstGeom prst="rect">
            <a:avLst/>
          </a:prstGeom>
          <a:ln w="9360">
            <a:noFill/>
          </a:ln>
        </p:spPr>
      </p:pic>
      <p:pic>
        <p:nvPicPr>
          <p:cNvPr id="282" name="Picture 4"/>
          <p:cNvPicPr/>
          <p:nvPr/>
        </p:nvPicPr>
        <p:blipFill>
          <a:blip r:embed="rId4"/>
          <a:stretch/>
        </p:blipFill>
        <p:spPr>
          <a:xfrm>
            <a:off x="6248520" y="1905120"/>
            <a:ext cx="1828440" cy="1828440"/>
          </a:xfrm>
          <a:prstGeom prst="rect">
            <a:avLst/>
          </a:prstGeom>
          <a:ln w="9360">
            <a:noFill/>
          </a:ln>
        </p:spPr>
      </p:pic>
      <p:pic>
        <p:nvPicPr>
          <p:cNvPr id="283" name="Picture 5"/>
          <p:cNvPicPr/>
          <p:nvPr/>
        </p:nvPicPr>
        <p:blipFill>
          <a:blip r:embed="rId5"/>
          <a:stretch/>
        </p:blipFill>
        <p:spPr>
          <a:xfrm>
            <a:off x="6248520" y="3962520"/>
            <a:ext cx="1828440" cy="1828440"/>
          </a:xfrm>
          <a:prstGeom prst="rect">
            <a:avLst/>
          </a:prstGeom>
          <a:ln w="9360">
            <a:noFill/>
          </a:ln>
        </p:spPr>
      </p:pic>
      <p:pic>
        <p:nvPicPr>
          <p:cNvPr id="284" name="Picture 6"/>
          <p:cNvPicPr/>
          <p:nvPr/>
        </p:nvPicPr>
        <p:blipFill>
          <a:blip r:embed="rId6"/>
          <a:stretch/>
        </p:blipFill>
        <p:spPr>
          <a:xfrm>
            <a:off x="3581280" y="3962520"/>
            <a:ext cx="1828440" cy="1828440"/>
          </a:xfrm>
          <a:prstGeom prst="rect">
            <a:avLst/>
          </a:prstGeom>
          <a:ln w="9360">
            <a:noFill/>
          </a:ln>
        </p:spPr>
      </p:pic>
      <p:pic>
        <p:nvPicPr>
          <p:cNvPr id="285" name="Picture 7"/>
          <p:cNvPicPr/>
          <p:nvPr/>
        </p:nvPicPr>
        <p:blipFill>
          <a:blip r:embed="rId7"/>
          <a:stretch/>
        </p:blipFill>
        <p:spPr>
          <a:xfrm>
            <a:off x="3581280" y="1905120"/>
            <a:ext cx="1828440" cy="1828440"/>
          </a:xfrm>
          <a:prstGeom prst="rect">
            <a:avLst/>
          </a:prstGeom>
          <a:ln w="9360">
            <a:noFill/>
          </a:ln>
        </p:spPr>
      </p:pic>
      <p:sp>
        <p:nvSpPr>
          <p:cNvPr id="286" name="CustomShape 2"/>
          <p:cNvSpPr/>
          <p:nvPr/>
        </p:nvSpPr>
        <p:spPr>
          <a:xfrm>
            <a:off x="629280" y="685800"/>
            <a:ext cx="468000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E46C0A"/>
                </a:solidFill>
                <a:uFill>
                  <a:solidFill>
                    <a:srgbClr val="FFFFFF"/>
                  </a:solidFill>
                </a:uFill>
                <a:latin typeface="Times New Roman"/>
              </a:rPr>
              <a:t>Discrete Fourier Transform Example (contd.,)</a:t>
            </a:r>
            <a:endParaRPr/>
          </a:p>
        </p:txBody>
      </p:sp>
      <p:pic>
        <p:nvPicPr>
          <p:cNvPr id="287" name="Picture 2"/>
          <p:cNvPicPr/>
          <p:nvPr/>
        </p:nvPicPr>
        <p:blipFill>
          <a:blip r:embed="rId2"/>
          <a:stretch/>
        </p:blipFill>
        <p:spPr>
          <a:xfrm>
            <a:off x="850320" y="1905120"/>
            <a:ext cx="1828440" cy="1828440"/>
          </a:xfrm>
          <a:prstGeom prst="rect">
            <a:avLst/>
          </a:prstGeom>
          <a:ln w="9360">
            <a:noFill/>
          </a:ln>
        </p:spPr>
      </p:pic>
      <p:pic>
        <p:nvPicPr>
          <p:cNvPr id="288" name="Picture 3"/>
          <p:cNvPicPr/>
          <p:nvPr/>
        </p:nvPicPr>
        <p:blipFill>
          <a:blip r:embed="rId3"/>
          <a:stretch/>
        </p:blipFill>
        <p:spPr>
          <a:xfrm>
            <a:off x="850320" y="3962520"/>
            <a:ext cx="1828440" cy="1828440"/>
          </a:xfrm>
          <a:prstGeom prst="rect">
            <a:avLst/>
          </a:prstGeom>
          <a:ln w="9360">
            <a:noFill/>
          </a:ln>
        </p:spPr>
      </p:pic>
      <p:pic>
        <p:nvPicPr>
          <p:cNvPr id="289" name="Picture 4"/>
          <p:cNvPicPr/>
          <p:nvPr/>
        </p:nvPicPr>
        <p:blipFill>
          <a:blip r:embed="rId4"/>
          <a:stretch/>
        </p:blipFill>
        <p:spPr>
          <a:xfrm>
            <a:off x="6260400" y="1905120"/>
            <a:ext cx="1828440" cy="1828440"/>
          </a:xfrm>
          <a:prstGeom prst="rect">
            <a:avLst/>
          </a:prstGeom>
          <a:ln w="9360">
            <a:noFill/>
          </a:ln>
        </p:spPr>
      </p:pic>
      <p:pic>
        <p:nvPicPr>
          <p:cNvPr id="290" name="Picture 7"/>
          <p:cNvPicPr/>
          <p:nvPr/>
        </p:nvPicPr>
        <p:blipFill>
          <a:blip r:embed="rId7"/>
          <a:stretch/>
        </p:blipFill>
        <p:spPr>
          <a:xfrm>
            <a:off x="3593520" y="1905120"/>
            <a:ext cx="1828440" cy="182844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4000" b="1" strike="noStrike" spc="-1">
                <a:solidFill>
                  <a:srgbClr val="FF9900"/>
                </a:solidFill>
                <a:uFill>
                  <a:solidFill>
                    <a:srgbClr val="FFFFFF"/>
                  </a:solidFill>
                </a:uFill>
                <a:latin typeface="Times New Roman"/>
              </a:rPr>
              <a:t>Introduction</a:t>
            </a:r>
            <a:endParaRPr/>
          </a:p>
        </p:txBody>
      </p:sp>
      <p:sp>
        <p:nvSpPr>
          <p:cNvPr id="135" name="TextShape 2"/>
          <p:cNvSpPr txBox="1"/>
          <p:nvPr/>
        </p:nvSpPr>
        <p:spPr>
          <a:xfrm>
            <a:off x="170688" y="1219320"/>
            <a:ext cx="8790432" cy="5501880"/>
          </a:xfrm>
          <a:prstGeom prst="rect">
            <a:avLst/>
          </a:prstGeom>
          <a:noFill/>
          <a:ln w="57240">
            <a:solidFill>
              <a:srgbClr val="00B050"/>
            </a:solidFill>
            <a:round/>
          </a:ln>
        </p:spPr>
        <p:txBody>
          <a:bodyPr/>
          <a:lstStyle/>
          <a:p>
            <a:pPr marL="343080" indent="-342720" algn="just">
              <a:lnSpc>
                <a:spcPct val="100000"/>
              </a:lnSpc>
              <a:buClr>
                <a:srgbClr val="E46C0A"/>
              </a:buClr>
              <a:buSzPct val="110000"/>
              <a:buFont typeface="Arial"/>
              <a:buChar char="•"/>
            </a:pP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A transform is essentially a mathematical mapping process.</a:t>
            </a:r>
            <a:endParaRPr sz="20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SzPct val="110000"/>
              <a:buFont typeface="Arial"/>
              <a:buChar char="•"/>
            </a:pP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Used in image analysis and processing to provide information regarding the rate at which the gray levels change within an image(</a:t>
            </a:r>
            <a:r>
              <a:rPr lang="en-US"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 the spatial frequency content of an image).</a:t>
            </a:r>
            <a:endParaRPr sz="2000" dirty="0">
              <a:solidFill>
                <a:srgbClr val="CC3399"/>
              </a:solidFill>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SzPct val="110000"/>
              <a:buFont typeface="Arial"/>
              <a:buChar char="•"/>
            </a:pP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 principal component transform decorrelates multiband image data.</a:t>
            </a:r>
            <a:endParaRPr sz="2000" dirty="0">
              <a:latin typeface="Times New Roman" panose="02020603050405020304" pitchFamily="18" charset="0"/>
              <a:cs typeface="Times New Roman" panose="02020603050405020304" pitchFamily="18" charset="0"/>
            </a:endParaRPr>
          </a:p>
          <a:p>
            <a:pPr marL="343080" indent="-342720" algn="just">
              <a:lnSpc>
                <a:spcPct val="90000"/>
              </a:lnSpc>
              <a:buClr>
                <a:srgbClr val="E46C0A"/>
              </a:buClr>
              <a:buFont typeface="Arial"/>
              <a:buChar char="•"/>
            </a:pP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The wavelet and the </a:t>
            </a:r>
            <a:r>
              <a:rPr lang="en-US" sz="2400" b="1" strike="noStrike" spc="-1" dirty="0" err="1">
                <a:solidFill>
                  <a:srgbClr val="CC3399"/>
                </a:solidFill>
                <a:uFill>
                  <a:solidFill>
                    <a:srgbClr val="FFFFFF"/>
                  </a:solidFill>
                </a:uFill>
                <a:latin typeface="Times New Roman" panose="02020603050405020304" pitchFamily="18" charset="0"/>
                <a:cs typeface="Times New Roman" panose="02020603050405020304" pitchFamily="18" charset="0"/>
              </a:rPr>
              <a:t>haar</a:t>
            </a: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 transforms retain both spatial and frequency information</a:t>
            </a:r>
            <a:endParaRPr sz="2000" dirty="0">
              <a:solidFill>
                <a:srgbClr val="CC3399"/>
              </a:solidFill>
              <a:latin typeface="Times New Roman" panose="02020603050405020304" pitchFamily="18" charset="0"/>
              <a:cs typeface="Times New Roman" panose="02020603050405020304" pitchFamily="18" charset="0"/>
            </a:endParaRPr>
          </a:p>
          <a:p>
            <a:pPr marL="343080" indent="-342720" algn="just">
              <a:lnSpc>
                <a:spcPct val="90000"/>
              </a:lnSpc>
              <a:buClr>
                <a:srgbClr val="E46C0A"/>
              </a:buClr>
              <a:buFont typeface="Arial"/>
              <a:buChar char="•"/>
            </a:pP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A transform maps image data into a different mathematical space via a </a:t>
            </a:r>
            <a:r>
              <a:rPr lang="en-US" sz="2400" b="1" u="sng" strike="noStrike" spc="-1" dirty="0">
                <a:solidFill>
                  <a:srgbClr val="E46C0A"/>
                </a:solidFill>
                <a:uFill>
                  <a:solidFill>
                    <a:srgbClr val="FFFFFF"/>
                  </a:solidFill>
                </a:uFill>
                <a:latin typeface="Times New Roman" panose="02020603050405020304" pitchFamily="18" charset="0"/>
                <a:cs typeface="Times New Roman" panose="02020603050405020304" pitchFamily="18" charset="0"/>
              </a:rPr>
              <a:t>transformation equation .</a:t>
            </a:r>
            <a:endParaRPr sz="2000" dirty="0">
              <a:latin typeface="Times New Roman" panose="02020603050405020304" pitchFamily="18" charset="0"/>
              <a:cs typeface="Times New Roman" panose="02020603050405020304" pitchFamily="18" charset="0"/>
            </a:endParaRPr>
          </a:p>
          <a:p>
            <a:pPr marL="343080" indent="-342720" algn="just">
              <a:lnSpc>
                <a:spcPct val="90000"/>
              </a:lnSpc>
              <a:buClr>
                <a:srgbClr val="E46C0A"/>
              </a:buClr>
              <a:buFont typeface="Arial"/>
              <a:buChar char="•"/>
            </a:pP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Most of the discrete transforms map the image data from the spatial domain to the frequency domain (also called the spectral domain), where </a:t>
            </a:r>
            <a:r>
              <a:rPr lang="en-US" sz="2400" b="1" i="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all</a:t>
            </a: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 the pixels in the input (spatial domain) contribute to </a:t>
            </a:r>
            <a:r>
              <a:rPr lang="en-US" sz="2400" b="1" i="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each</a:t>
            </a:r>
            <a:r>
              <a:rPr lang="en-US" sz="24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 value in the output (frequency domain) </a:t>
            </a:r>
            <a:endParaRPr sz="2000" dirty="0">
              <a:solidFill>
                <a:srgbClr val="CC3399"/>
              </a:solidFill>
              <a:latin typeface="Times New Roman" panose="02020603050405020304" pitchFamily="18" charset="0"/>
              <a:cs typeface="Times New Roman" panose="02020603050405020304" pitchFamily="18" charset="0"/>
            </a:endParaRPr>
          </a:p>
          <a:p>
            <a:pPr algn="just">
              <a:lnSpc>
                <a:spcPct val="100000"/>
              </a:lnSpc>
            </a:pPr>
            <a:endParaRPr dirty="0"/>
          </a:p>
        </p:txBody>
      </p:sp>
      <p:sp>
        <p:nvSpPr>
          <p:cNvPr id="136" name="TextShape 3"/>
          <p:cNvSpPr txBox="1"/>
          <p:nvPr/>
        </p:nvSpPr>
        <p:spPr>
          <a:xfrm>
            <a:off x="6553080" y="6356520"/>
            <a:ext cx="2133360" cy="364680"/>
          </a:xfrm>
          <a:prstGeom prst="rect">
            <a:avLst/>
          </a:prstGeom>
          <a:noFill/>
          <a:ln>
            <a:noFill/>
          </a:ln>
        </p:spPr>
        <p:txBody>
          <a:bodyPr anchor="ctr"/>
          <a:lstStyle/>
          <a:p>
            <a:pPr algn="r">
              <a:lnSpc>
                <a:spcPct val="100000"/>
              </a:lnSpc>
            </a:pPr>
            <a:fld id="{34EA041C-B8AA-485D-9F45-B5F721234027}" type="slidenum">
              <a:rPr lang="en-US" sz="1200" strike="noStrike" spc="-1">
                <a:solidFill>
                  <a:srgbClr val="8B8B8B"/>
                </a:solidFill>
                <a:uFill>
                  <a:solidFill>
                    <a:srgbClr val="FFFFFF"/>
                  </a:solidFill>
                </a:uFill>
                <a:latin typeface="Calibri"/>
              </a:rPr>
              <a:t>4</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400" strike="noStrike" spc="-1">
                <a:solidFill>
                  <a:srgbClr val="E46C0A"/>
                </a:solidFill>
                <a:uFill>
                  <a:solidFill>
                    <a:srgbClr val="FFFFFF"/>
                  </a:solidFill>
                </a:uFill>
                <a:latin typeface="Times New Roman"/>
              </a:rPr>
              <a:t>Reconstruction of Spatial domain Image 
from its Fourier Image</a:t>
            </a:r>
            <a:endParaRPr/>
          </a:p>
        </p:txBody>
      </p:sp>
      <p:sp>
        <p:nvSpPr>
          <p:cNvPr id="292"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E46C0A"/>
              </a:buClr>
              <a:buFont typeface="Arial"/>
              <a:buChar char="•"/>
            </a:pPr>
            <a:r>
              <a:rPr lang="en-US" sz="2000" strike="noStrike" spc="-1">
                <a:solidFill>
                  <a:srgbClr val="0000FF"/>
                </a:solidFill>
                <a:uFill>
                  <a:solidFill>
                    <a:srgbClr val="FFFFFF"/>
                  </a:solidFill>
                </a:uFill>
                <a:latin typeface="Times New Roman"/>
                <a:ea typeface="Arial Unicode MS"/>
              </a:rPr>
              <a:t>The Fourier Transform produces a complex number valued output image which can be displayed with two images, either with the </a:t>
            </a:r>
            <a:r>
              <a:rPr lang="en-US" sz="2000" i="1" strike="noStrike" spc="-1">
                <a:solidFill>
                  <a:srgbClr val="0000FF"/>
                </a:solidFill>
                <a:uFill>
                  <a:solidFill>
                    <a:srgbClr val="FFFFFF"/>
                  </a:solidFill>
                </a:uFill>
                <a:latin typeface="Times New Roman"/>
                <a:ea typeface="Arial Unicode MS"/>
              </a:rPr>
              <a:t>real</a:t>
            </a:r>
            <a:r>
              <a:rPr lang="en-US" sz="2000" strike="noStrike" spc="-1">
                <a:solidFill>
                  <a:srgbClr val="0000FF"/>
                </a:solidFill>
                <a:uFill>
                  <a:solidFill>
                    <a:srgbClr val="FFFFFF"/>
                  </a:solidFill>
                </a:uFill>
                <a:latin typeface="Times New Roman"/>
                <a:ea typeface="Arial Unicode MS"/>
              </a:rPr>
              <a:t> and </a:t>
            </a:r>
            <a:r>
              <a:rPr lang="en-US" sz="2000" i="1" strike="noStrike" spc="-1">
                <a:solidFill>
                  <a:srgbClr val="0000FF"/>
                </a:solidFill>
                <a:uFill>
                  <a:solidFill>
                    <a:srgbClr val="FFFFFF"/>
                  </a:solidFill>
                </a:uFill>
                <a:latin typeface="Times New Roman"/>
                <a:ea typeface="Arial Unicode MS"/>
              </a:rPr>
              <a:t>imaginary</a:t>
            </a:r>
            <a:r>
              <a:rPr lang="en-US" sz="2000" strike="noStrike" spc="-1">
                <a:solidFill>
                  <a:srgbClr val="0000FF"/>
                </a:solidFill>
                <a:uFill>
                  <a:solidFill>
                    <a:srgbClr val="FFFFFF"/>
                  </a:solidFill>
                </a:uFill>
                <a:latin typeface="Times New Roman"/>
                <a:ea typeface="Arial Unicode MS"/>
              </a:rPr>
              <a:t> part or with </a:t>
            </a:r>
            <a:r>
              <a:rPr lang="en-US" sz="2000" i="1" strike="noStrike" spc="-1">
                <a:solidFill>
                  <a:srgbClr val="0000FF"/>
                </a:solidFill>
                <a:uFill>
                  <a:solidFill>
                    <a:srgbClr val="FFFFFF"/>
                  </a:solidFill>
                </a:uFill>
                <a:latin typeface="Times New Roman"/>
                <a:ea typeface="Arial Unicode MS"/>
              </a:rPr>
              <a:t>magnitude</a:t>
            </a:r>
            <a:r>
              <a:rPr lang="en-US" sz="2000" strike="noStrike" spc="-1">
                <a:solidFill>
                  <a:srgbClr val="0000FF"/>
                </a:solidFill>
                <a:uFill>
                  <a:solidFill>
                    <a:srgbClr val="FFFFFF"/>
                  </a:solidFill>
                </a:uFill>
                <a:latin typeface="Times New Roman"/>
                <a:ea typeface="Arial Unicode MS"/>
              </a:rPr>
              <a:t> and </a:t>
            </a:r>
            <a:r>
              <a:rPr lang="en-US" sz="2000" i="1" strike="noStrike" spc="-1">
                <a:solidFill>
                  <a:srgbClr val="0000FF"/>
                </a:solidFill>
                <a:uFill>
                  <a:solidFill>
                    <a:srgbClr val="FFFFFF"/>
                  </a:solidFill>
                </a:uFill>
                <a:latin typeface="Times New Roman"/>
                <a:ea typeface="Arial Unicode MS"/>
              </a:rPr>
              <a:t>phase</a:t>
            </a:r>
            <a:r>
              <a:rPr lang="en-US" sz="2000" strike="noStrike" spc="-1">
                <a:solidFill>
                  <a:srgbClr val="0000FF"/>
                </a:solidFill>
                <a:uFill>
                  <a:solidFill>
                    <a:srgbClr val="FFFFFF"/>
                  </a:solidFill>
                </a:uFill>
                <a:latin typeface="Times New Roman"/>
                <a:ea typeface="Arial Unicode MS"/>
              </a:rPr>
              <a:t>.</a:t>
            </a:r>
            <a:endParaRPr/>
          </a:p>
          <a:p>
            <a:pPr marL="343080" indent="-342720">
              <a:lnSpc>
                <a:spcPct val="100000"/>
              </a:lnSpc>
              <a:buClr>
                <a:srgbClr val="E46C0A"/>
              </a:buClr>
              <a:buFont typeface="Arial"/>
              <a:buChar char="•"/>
            </a:pPr>
            <a:r>
              <a:rPr lang="en-US" sz="2000" strike="noStrike" spc="-1">
                <a:solidFill>
                  <a:srgbClr val="0000FF"/>
                </a:solidFill>
                <a:uFill>
                  <a:solidFill>
                    <a:srgbClr val="FFFFFF"/>
                  </a:solidFill>
                </a:uFill>
                <a:latin typeface="Times New Roman"/>
                <a:ea typeface="Arial Unicode MS"/>
              </a:rPr>
              <a:t> </a:t>
            </a:r>
            <a:endParaRPr/>
          </a:p>
          <a:p>
            <a:pPr marL="343080" indent="-342720">
              <a:lnSpc>
                <a:spcPct val="100000"/>
              </a:lnSpc>
              <a:buClr>
                <a:srgbClr val="E46C0A"/>
              </a:buClr>
              <a:buFont typeface="Arial"/>
              <a:buChar char="•"/>
            </a:pPr>
            <a:r>
              <a:rPr lang="en-US" sz="2000" strike="noStrike" spc="-1">
                <a:solidFill>
                  <a:srgbClr val="0000FF"/>
                </a:solidFill>
                <a:uFill>
                  <a:solidFill>
                    <a:srgbClr val="FFFFFF"/>
                  </a:solidFill>
                </a:uFill>
                <a:latin typeface="Times New Roman"/>
                <a:ea typeface="Arial Unicode MS"/>
              </a:rPr>
              <a:t>In image processing, often only the </a:t>
            </a:r>
            <a:r>
              <a:rPr lang="en-US" sz="2000" i="1" strike="noStrike" spc="-1">
                <a:solidFill>
                  <a:srgbClr val="0000FF"/>
                </a:solidFill>
                <a:uFill>
                  <a:solidFill>
                    <a:srgbClr val="FFFFFF"/>
                  </a:solidFill>
                </a:uFill>
                <a:latin typeface="Times New Roman"/>
                <a:ea typeface="Arial Unicode MS"/>
              </a:rPr>
              <a:t>magnitude</a:t>
            </a:r>
            <a:r>
              <a:rPr lang="en-US" sz="2000" strike="noStrike" spc="-1">
                <a:solidFill>
                  <a:srgbClr val="0000FF"/>
                </a:solidFill>
                <a:uFill>
                  <a:solidFill>
                    <a:srgbClr val="FFFFFF"/>
                  </a:solidFill>
                </a:uFill>
                <a:latin typeface="Times New Roman"/>
                <a:ea typeface="Arial Unicode MS"/>
              </a:rPr>
              <a:t> of the Fourier Transform is displayed, as it contains most of the information of the geometric structure of the spatial domain image. </a:t>
            </a:r>
            <a:endParaRPr/>
          </a:p>
          <a:p>
            <a:pPr>
              <a:lnSpc>
                <a:spcPct val="100000"/>
              </a:lnSpc>
            </a:pPr>
            <a:endParaRPr/>
          </a:p>
          <a:p>
            <a:pPr marL="343080" indent="-342720">
              <a:lnSpc>
                <a:spcPct val="100000"/>
              </a:lnSpc>
              <a:buClr>
                <a:srgbClr val="E46C0A"/>
              </a:buClr>
              <a:buFont typeface="Arial"/>
              <a:buChar char="•"/>
            </a:pPr>
            <a:r>
              <a:rPr lang="en-US" sz="2000" strike="noStrike" spc="-1">
                <a:solidFill>
                  <a:srgbClr val="0000FF"/>
                </a:solidFill>
                <a:uFill>
                  <a:solidFill>
                    <a:srgbClr val="FFFFFF"/>
                  </a:solidFill>
                </a:uFill>
                <a:latin typeface="Times New Roman"/>
                <a:ea typeface="Arial Unicode MS"/>
              </a:rPr>
              <a:t>However, if we want to re-transform the Fourier image into the correct spatial domain after some processing in the frequency domain, we must make sure to preserve both </a:t>
            </a:r>
            <a:r>
              <a:rPr lang="en-US" sz="2000" i="1" strike="noStrike" spc="-1">
                <a:solidFill>
                  <a:srgbClr val="0000FF"/>
                </a:solidFill>
                <a:uFill>
                  <a:solidFill>
                    <a:srgbClr val="FFFFFF"/>
                  </a:solidFill>
                </a:uFill>
                <a:latin typeface="Times New Roman"/>
                <a:ea typeface="Arial Unicode MS"/>
              </a:rPr>
              <a:t>magnitude </a:t>
            </a:r>
            <a:r>
              <a:rPr lang="en-US" sz="2000" strike="noStrike" spc="-1">
                <a:solidFill>
                  <a:srgbClr val="0000FF"/>
                </a:solidFill>
                <a:uFill>
                  <a:solidFill>
                    <a:srgbClr val="FFFFFF"/>
                  </a:solidFill>
                </a:uFill>
                <a:latin typeface="Times New Roman"/>
                <a:ea typeface="Arial Unicode MS"/>
              </a:rPr>
              <a:t>and </a:t>
            </a:r>
            <a:r>
              <a:rPr lang="en-US" sz="2000" i="1" strike="noStrike" spc="-1">
                <a:solidFill>
                  <a:srgbClr val="0000FF"/>
                </a:solidFill>
                <a:uFill>
                  <a:solidFill>
                    <a:srgbClr val="FFFFFF"/>
                  </a:solidFill>
                </a:uFill>
                <a:latin typeface="Times New Roman"/>
                <a:ea typeface="Arial Unicode MS"/>
              </a:rPr>
              <a:t>phase </a:t>
            </a:r>
            <a:r>
              <a:rPr lang="en-US" sz="2000" strike="noStrike" spc="-1">
                <a:solidFill>
                  <a:srgbClr val="0000FF"/>
                </a:solidFill>
                <a:uFill>
                  <a:solidFill>
                    <a:srgbClr val="FFFFFF"/>
                  </a:solidFill>
                </a:uFill>
                <a:latin typeface="Times New Roman"/>
                <a:ea typeface="Arial Unicode MS"/>
              </a:rPr>
              <a:t>of the Fourier image</a:t>
            </a:r>
            <a:endParaRPr/>
          </a:p>
        </p:txBody>
      </p:sp>
      <p:sp>
        <p:nvSpPr>
          <p:cNvPr id="293" name="TextShape 3"/>
          <p:cNvSpPr txBox="1"/>
          <p:nvPr/>
        </p:nvSpPr>
        <p:spPr>
          <a:xfrm>
            <a:off x="6553080" y="6356520"/>
            <a:ext cx="2133360" cy="364680"/>
          </a:xfrm>
          <a:prstGeom prst="rect">
            <a:avLst/>
          </a:prstGeom>
          <a:noFill/>
          <a:ln>
            <a:noFill/>
          </a:ln>
        </p:spPr>
        <p:txBody>
          <a:bodyPr anchor="ctr"/>
          <a:lstStyle/>
          <a:p>
            <a:pPr algn="r">
              <a:lnSpc>
                <a:spcPct val="100000"/>
              </a:lnSpc>
            </a:pPr>
            <a:fld id="{C0F14D30-A27F-4E84-8BB7-47577E0C72D2}" type="slidenum">
              <a:rPr lang="en-US" sz="1200" strike="noStrike" spc="-1">
                <a:solidFill>
                  <a:srgbClr val="8B8B8B"/>
                </a:solidFill>
                <a:uFill>
                  <a:solidFill>
                    <a:srgbClr val="FFFFFF"/>
                  </a:solidFill>
                </a:uFill>
                <a:latin typeface="Calibri"/>
              </a:rPr>
              <a:t>40</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Discrete Fourier Transform Example (contd.,)</a:t>
            </a:r>
            <a:endParaRPr/>
          </a:p>
        </p:txBody>
      </p:sp>
      <p:sp>
        <p:nvSpPr>
          <p:cNvPr id="295" name="CustomShape 2"/>
          <p:cNvSpPr/>
          <p:nvPr/>
        </p:nvSpPr>
        <p:spPr>
          <a:xfrm>
            <a:off x="685800" y="1371600"/>
            <a:ext cx="3200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strike="noStrike" spc="-1">
                <a:solidFill>
                  <a:srgbClr val="0000FF"/>
                </a:solidFill>
                <a:uFill>
                  <a:solidFill>
                    <a:srgbClr val="FFFFFF"/>
                  </a:solidFill>
                </a:uFill>
                <a:latin typeface="Times New Roman"/>
                <a:ea typeface="Arial Unicode MS"/>
              </a:rPr>
              <a:t>We start off by applying the </a:t>
            </a:r>
            <a:endParaRPr/>
          </a:p>
          <a:p>
            <a:pPr>
              <a:lnSpc>
                <a:spcPct val="100000"/>
              </a:lnSpc>
            </a:pPr>
            <a:r>
              <a:rPr lang="en-US" sz="1800" strike="noStrike" spc="-1">
                <a:solidFill>
                  <a:srgbClr val="0000FF"/>
                </a:solidFill>
                <a:uFill>
                  <a:solidFill>
                    <a:srgbClr val="FFFFFF"/>
                  </a:solidFill>
                </a:uFill>
                <a:latin typeface="Times New Roman"/>
                <a:ea typeface="Arial Unicode MS"/>
              </a:rPr>
              <a:t>Fourier Transform of :</a:t>
            </a:r>
            <a:endParaRPr/>
          </a:p>
        </p:txBody>
      </p:sp>
      <p:sp>
        <p:nvSpPr>
          <p:cNvPr id="296" name="TextShape 3"/>
          <p:cNvSpPr txBox="1"/>
          <p:nvPr/>
        </p:nvSpPr>
        <p:spPr>
          <a:xfrm>
            <a:off x="4038480" y="1371600"/>
            <a:ext cx="4647960" cy="3978720"/>
          </a:xfrm>
          <a:prstGeom prst="rect">
            <a:avLst/>
          </a:prstGeom>
          <a:noFill/>
          <a:ln w="9360">
            <a:noFill/>
          </a:ln>
        </p:spPr>
        <p:txBody>
          <a:bodyPr/>
          <a:lstStyle/>
          <a:p>
            <a:pPr algn="ctr">
              <a:lnSpc>
                <a:spcPct val="100000"/>
              </a:lnSpc>
            </a:pPr>
            <a:r>
              <a:rPr lang="en-US" sz="1600" strike="noStrike" spc="-1">
                <a:solidFill>
                  <a:srgbClr val="000000"/>
                </a:solidFill>
                <a:uFill>
                  <a:solidFill>
                    <a:srgbClr val="FFFFFF"/>
                  </a:solidFill>
                </a:uFill>
                <a:latin typeface="Cordia New"/>
              </a:rPr>
              <a:t>    </a:t>
            </a:r>
            <a:r>
              <a:rPr lang="en-US" sz="1800" strike="noStrike" spc="-1">
                <a:solidFill>
                  <a:srgbClr val="0000FF"/>
                </a:solidFill>
                <a:uFill>
                  <a:solidFill>
                    <a:srgbClr val="FFFFFF"/>
                  </a:solidFill>
                </a:uFill>
                <a:latin typeface="Times New Roman"/>
              </a:rPr>
              <a:t>The magnitude calculated from the complex result is shown:  </a:t>
            </a:r>
            <a:endParaRPr/>
          </a:p>
        </p:txBody>
      </p:sp>
      <p:sp>
        <p:nvSpPr>
          <p:cNvPr id="297" name="CustomShape 4"/>
          <p:cNvSpPr/>
          <p:nvPr/>
        </p:nvSpPr>
        <p:spPr>
          <a:xfrm>
            <a:off x="838080" y="4572000"/>
            <a:ext cx="761976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indent="-216000">
              <a:lnSpc>
                <a:spcPct val="100000"/>
              </a:lnSpc>
              <a:buClr>
                <a:srgbClr val="0000FF"/>
              </a:buClr>
              <a:buFont typeface="StarSymbol"/>
              <a:buChar char=""/>
            </a:pPr>
            <a:r>
              <a:rPr lang="en-US" sz="1800" strike="noStrike" spc="-1">
                <a:solidFill>
                  <a:srgbClr val="0000FF"/>
                </a:solidFill>
                <a:uFill>
                  <a:solidFill>
                    <a:srgbClr val="FFFFFF"/>
                  </a:solidFill>
                </a:uFill>
                <a:latin typeface="Times New Roman"/>
              </a:rPr>
              <a:t>We can see that the DC-value is by far the largest component of the image. </a:t>
            </a:r>
            <a:endParaRPr/>
          </a:p>
          <a:p>
            <a:pPr>
              <a:lnSpc>
                <a:spcPct val="100000"/>
              </a:lnSpc>
            </a:pPr>
            <a:endParaRPr/>
          </a:p>
          <a:p>
            <a:pPr indent="-216000">
              <a:lnSpc>
                <a:spcPct val="100000"/>
              </a:lnSpc>
              <a:buClr>
                <a:srgbClr val="0000FF"/>
              </a:buClr>
              <a:buFont typeface="StarSymbol"/>
              <a:buChar char=""/>
            </a:pPr>
            <a:r>
              <a:rPr lang="en-US" sz="1800" strike="noStrike" spc="-1">
                <a:solidFill>
                  <a:srgbClr val="0000FF"/>
                </a:solidFill>
                <a:uFill>
                  <a:solidFill>
                    <a:srgbClr val="FFFFFF"/>
                  </a:solidFill>
                </a:uFill>
                <a:latin typeface="Times New Roman"/>
              </a:rPr>
              <a:t>However, the dynamic range of the Fourier coefficients (</a:t>
            </a:r>
            <a:r>
              <a:rPr lang="en-US" sz="1800" i="1" strike="noStrike" spc="-1">
                <a:solidFill>
                  <a:srgbClr val="0000FF"/>
                </a:solidFill>
                <a:uFill>
                  <a:solidFill>
                    <a:srgbClr val="FFFFFF"/>
                  </a:solidFill>
                </a:uFill>
                <a:latin typeface="Times New Roman"/>
              </a:rPr>
              <a:t>i.e.</a:t>
            </a:r>
            <a:r>
              <a:rPr lang="en-US" sz="1800" strike="noStrike" spc="-1">
                <a:solidFill>
                  <a:srgbClr val="0000FF"/>
                </a:solidFill>
                <a:uFill>
                  <a:solidFill>
                    <a:srgbClr val="FFFFFF"/>
                  </a:solidFill>
                </a:uFill>
                <a:latin typeface="Times New Roman"/>
              </a:rPr>
              <a:t> the intensity values in the Fourier image) is too large to be displayed on the screen. </a:t>
            </a:r>
            <a:endParaRPr/>
          </a:p>
          <a:p>
            <a:pPr>
              <a:lnSpc>
                <a:spcPct val="100000"/>
              </a:lnSpc>
            </a:pPr>
            <a:endParaRPr/>
          </a:p>
          <a:p>
            <a:pPr indent="-216000">
              <a:lnSpc>
                <a:spcPct val="100000"/>
              </a:lnSpc>
              <a:buClr>
                <a:srgbClr val="0000FF"/>
              </a:buClr>
              <a:buFont typeface="StarSymbol"/>
              <a:buChar char=""/>
            </a:pPr>
            <a:r>
              <a:rPr lang="en-US" sz="1800" strike="noStrike" spc="-1">
                <a:solidFill>
                  <a:srgbClr val="0000FF"/>
                </a:solidFill>
                <a:uFill>
                  <a:solidFill>
                    <a:srgbClr val="FFFFFF"/>
                  </a:solidFill>
                </a:uFill>
                <a:latin typeface="Times New Roman"/>
              </a:rPr>
              <a:t>Therefore all other values appear as black</a:t>
            </a:r>
            <a:r>
              <a:rPr lang="en-US" sz="1400" strike="noStrike" spc="-1">
                <a:solidFill>
                  <a:srgbClr val="0000FF"/>
                </a:solidFill>
                <a:uFill>
                  <a:solidFill>
                    <a:srgbClr val="FFFFFF"/>
                  </a:solidFill>
                </a:uFill>
                <a:latin typeface="Times New Roman"/>
              </a:rPr>
              <a:t> </a:t>
            </a:r>
            <a:endParaRPr/>
          </a:p>
        </p:txBody>
      </p:sp>
      <p:sp>
        <p:nvSpPr>
          <p:cNvPr id="298" name="TextShape 5"/>
          <p:cNvSpPr txBox="1"/>
          <p:nvPr/>
        </p:nvSpPr>
        <p:spPr>
          <a:xfrm>
            <a:off x="6553080" y="6356520"/>
            <a:ext cx="2133360" cy="364680"/>
          </a:xfrm>
          <a:prstGeom prst="rect">
            <a:avLst/>
          </a:prstGeom>
          <a:noFill/>
          <a:ln>
            <a:noFill/>
          </a:ln>
        </p:spPr>
        <p:txBody>
          <a:bodyPr anchor="ctr"/>
          <a:lstStyle/>
          <a:p>
            <a:pPr algn="r">
              <a:lnSpc>
                <a:spcPct val="100000"/>
              </a:lnSpc>
            </a:pPr>
            <a:fld id="{166962E3-EE26-4C88-AD94-E31B3EEC21F0}" type="slidenum">
              <a:rPr lang="en-US" sz="1200" strike="noStrike" spc="-1">
                <a:solidFill>
                  <a:srgbClr val="8B8B8B"/>
                </a:solidFill>
                <a:uFill>
                  <a:solidFill>
                    <a:srgbClr val="FFFFFF"/>
                  </a:solidFill>
                </a:uFill>
                <a:latin typeface="Calibri"/>
              </a:rPr>
              <a:t>41</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457200" y="380880"/>
            <a:ext cx="8229240" cy="6171840"/>
          </a:xfrm>
          <a:prstGeom prst="rect">
            <a:avLst/>
          </a:prstGeom>
          <a:noFill/>
          <a:ln w="57240">
            <a:solidFill>
              <a:srgbClr val="00B050"/>
            </a:solidFill>
            <a:round/>
          </a:ln>
        </p:spPr>
        <p:txBody>
          <a:bodyPr/>
          <a:lstStyle/>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The result shows that the image contains components of all frequencies, but that their magnitude gets smaller for higher frequencies </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ea typeface="Arial Unicode MS"/>
              </a:rPr>
              <a:t>The transform image also tells us that there are two dominating directions in the Fourier image, one passing vertically and one horizontally through the center. These originate from the regular patterns in the background of the original image. </a:t>
            </a:r>
            <a:endParaRPr/>
          </a:p>
          <a:p>
            <a:pPr>
              <a:lnSpc>
                <a:spcPct val="100000"/>
              </a:lnSpc>
            </a:pPr>
            <a:endParaRPr/>
          </a:p>
        </p:txBody>
      </p:sp>
      <p:sp>
        <p:nvSpPr>
          <p:cNvPr id="300" name="TextShape 2"/>
          <p:cNvSpPr txBox="1"/>
          <p:nvPr/>
        </p:nvSpPr>
        <p:spPr>
          <a:xfrm>
            <a:off x="533520" y="457200"/>
            <a:ext cx="8152920" cy="883800"/>
          </a:xfrm>
          <a:prstGeom prst="rect">
            <a:avLst/>
          </a:prstGeom>
          <a:noFill/>
          <a:ln>
            <a:noFill/>
          </a:ln>
        </p:spPr>
        <p:txBody>
          <a:bodyPr anchor="ctr"/>
          <a:lstStyle/>
          <a:p>
            <a:pPr>
              <a:lnSpc>
                <a:spcPct val="100000"/>
              </a:lnSpc>
            </a:pPr>
            <a:r>
              <a:rPr lang="en-US" sz="2000" strike="noStrike" spc="-1">
                <a:solidFill>
                  <a:srgbClr val="0000FF"/>
                </a:solidFill>
                <a:uFill>
                  <a:solidFill>
                    <a:srgbClr val="FFFFFF"/>
                  </a:solidFill>
                </a:uFill>
                <a:latin typeface="Times New Roman"/>
                <a:ea typeface="Arial Unicode MS"/>
              </a:rPr>
              <a:t>If we apply a Logarithmic transformation (log[1+lF(u,v)l) to the image the dynamic range has been compressed from [0, 2.5x10</a:t>
            </a:r>
            <a:r>
              <a:rPr lang="en-US" sz="2000" strike="noStrike" spc="-1" baseline="30000">
                <a:solidFill>
                  <a:srgbClr val="0000FF"/>
                </a:solidFill>
                <a:uFill>
                  <a:solidFill>
                    <a:srgbClr val="FFFFFF"/>
                  </a:solidFill>
                </a:uFill>
                <a:latin typeface="Times New Roman"/>
                <a:ea typeface="Arial Unicode MS"/>
              </a:rPr>
              <a:t>6</a:t>
            </a:r>
            <a:r>
              <a:rPr lang="en-US" sz="2000" strike="noStrike" spc="-1">
                <a:solidFill>
                  <a:srgbClr val="0000FF"/>
                </a:solidFill>
                <a:uFill>
                  <a:solidFill>
                    <a:srgbClr val="FFFFFF"/>
                  </a:solidFill>
                </a:uFill>
                <a:latin typeface="Times New Roman"/>
                <a:ea typeface="Arial Unicode MS"/>
              </a:rPr>
              <a:t>] to [0, 6.4] and we obtain :</a:t>
            </a:r>
            <a:r>
              <a:rPr lang="en-US" sz="4400" strike="noStrike" spc="-1">
                <a:solidFill>
                  <a:srgbClr val="000000"/>
                </a:solidFill>
                <a:uFill>
                  <a:solidFill>
                    <a:srgbClr val="FFFFFF"/>
                  </a:solidFill>
                </a:uFill>
                <a:latin typeface="Arial Unicode MS"/>
                <a:ea typeface="Arial Unicode MS"/>
              </a:rPr>
              <a:t>
</a:t>
            </a:r>
            <a:endParaRPr/>
          </a:p>
        </p:txBody>
      </p:sp>
      <p:sp>
        <p:nvSpPr>
          <p:cNvPr id="301" name="TextShape 3"/>
          <p:cNvSpPr txBox="1"/>
          <p:nvPr/>
        </p:nvSpPr>
        <p:spPr>
          <a:xfrm>
            <a:off x="6553080" y="6356520"/>
            <a:ext cx="2133360" cy="364680"/>
          </a:xfrm>
          <a:prstGeom prst="rect">
            <a:avLst/>
          </a:prstGeom>
          <a:noFill/>
          <a:ln>
            <a:noFill/>
          </a:ln>
        </p:spPr>
        <p:txBody>
          <a:bodyPr anchor="ctr"/>
          <a:lstStyle/>
          <a:p>
            <a:pPr algn="r">
              <a:lnSpc>
                <a:spcPct val="100000"/>
              </a:lnSpc>
            </a:pPr>
            <a:fld id="{8AA3CA11-0141-47FE-9E93-0CF724C76055}" type="slidenum">
              <a:rPr lang="en-US" sz="1200" strike="noStrike" spc="-1">
                <a:solidFill>
                  <a:srgbClr val="8B8B8B"/>
                </a:solidFill>
                <a:uFill>
                  <a:solidFill>
                    <a:srgbClr val="FFFFFF"/>
                  </a:solidFill>
                </a:uFill>
                <a:latin typeface="Calibri"/>
              </a:rPr>
              <a:t>42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200" b="1" strike="noStrike" spc="-1">
                <a:solidFill>
                  <a:srgbClr val="E46C0A"/>
                </a:solidFill>
                <a:uFill>
                  <a:solidFill>
                    <a:srgbClr val="FFFFFF"/>
                  </a:solidFill>
                </a:uFill>
                <a:latin typeface="Times New Roman"/>
              </a:rPr>
              <a:t>The phase of the Fourier transform of the same image is shown : </a:t>
            </a:r>
            <a:endParaRPr/>
          </a:p>
        </p:txBody>
      </p:sp>
      <p:sp>
        <p:nvSpPr>
          <p:cNvPr id="303" name="TextShape 2"/>
          <p:cNvSpPr txBox="1"/>
          <p:nvPr/>
        </p:nvSpPr>
        <p:spPr>
          <a:xfrm>
            <a:off x="457200" y="1219320"/>
            <a:ext cx="8229240" cy="5333760"/>
          </a:xfrm>
          <a:prstGeom prst="rect">
            <a:avLst/>
          </a:prstGeom>
          <a:noFill/>
          <a:ln w="57240">
            <a:solidFill>
              <a:srgbClr val="00B050"/>
            </a:solidFill>
            <a:round/>
          </a:ln>
        </p:spPr>
        <p:txBody>
          <a:bodyPr/>
          <a:lstStyle/>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As in the magnitude image, we can identify the vertical and horizontal lines corresponding to the patterns in the original image. </a:t>
            </a:r>
            <a:endParaRPr/>
          </a:p>
          <a:p>
            <a:pPr>
              <a:lnSpc>
                <a:spcPct val="100000"/>
              </a:lnSpc>
            </a:pP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The phase image does not yield much new information about the structure of the spatial domain image.</a:t>
            </a:r>
            <a:endParaRPr/>
          </a:p>
        </p:txBody>
      </p:sp>
      <p:sp>
        <p:nvSpPr>
          <p:cNvPr id="304" name="CustomShape 3"/>
          <p:cNvSpPr/>
          <p:nvPr/>
        </p:nvSpPr>
        <p:spPr>
          <a:xfrm>
            <a:off x="2286000" y="3105720"/>
            <a:ext cx="4571640" cy="369000"/>
          </a:xfrm>
          <a:prstGeom prst="rect">
            <a:avLst/>
          </a:prstGeom>
          <a:noFill/>
          <a:ln>
            <a:noFill/>
          </a:ln>
        </p:spPr>
        <p:style>
          <a:lnRef idx="0">
            <a:scrgbClr r="0" g="0" b="0"/>
          </a:lnRef>
          <a:fillRef idx="0">
            <a:scrgbClr r="0" g="0" b="0"/>
          </a:fillRef>
          <a:effectRef idx="0">
            <a:scrgbClr r="0" g="0" b="0"/>
          </a:effectRef>
          <a:fontRef idx="minor"/>
        </p:style>
      </p:sp>
      <p:sp>
        <p:nvSpPr>
          <p:cNvPr id="305" name="TextShape 4"/>
          <p:cNvSpPr txBox="1"/>
          <p:nvPr/>
        </p:nvSpPr>
        <p:spPr>
          <a:xfrm>
            <a:off x="6553080" y="6356520"/>
            <a:ext cx="2133360" cy="364680"/>
          </a:xfrm>
          <a:prstGeom prst="rect">
            <a:avLst/>
          </a:prstGeom>
          <a:noFill/>
          <a:ln>
            <a:noFill/>
          </a:ln>
        </p:spPr>
        <p:txBody>
          <a:bodyPr anchor="ctr"/>
          <a:lstStyle/>
          <a:p>
            <a:pPr algn="r">
              <a:lnSpc>
                <a:spcPct val="100000"/>
              </a:lnSpc>
            </a:pPr>
            <a:fld id="{4B491804-DD40-406F-A657-89B55B381DD9}" type="slidenum">
              <a:rPr lang="en-US" sz="1200" strike="noStrike" spc="-1">
                <a:solidFill>
                  <a:srgbClr val="8B8B8B"/>
                </a:solidFill>
                <a:uFill>
                  <a:solidFill>
                    <a:srgbClr val="FFFFFF"/>
                  </a:solidFill>
                </a:uFill>
                <a:latin typeface="Calibri"/>
              </a:rPr>
              <a:t>43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457200" y="304920"/>
            <a:ext cx="8229240" cy="62481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ea typeface="Arial Unicode MS"/>
              </a:rPr>
              <a:t>Note that if we apply the Inverse Fourier Transform to the above magnitude image while ignoring the phase (and then histogram equalize the output) we obtain </a:t>
            </a:r>
            <a:r>
              <a:rPr lang="en-US" sz="2000" strike="noStrike" spc="-1">
                <a:solidFill>
                  <a:srgbClr val="000000"/>
                </a:solidFill>
                <a:uFill>
                  <a:solidFill>
                    <a:srgbClr val="FFFFFF"/>
                  </a:solidFill>
                </a:uFill>
                <a:latin typeface="Arial Unicode MS"/>
                <a:ea typeface="Arial Unicode MS"/>
              </a:rPr>
              <a:t>:</a:t>
            </a:r>
            <a:endParaRPr/>
          </a:p>
          <a:p>
            <a:pPr>
              <a:lnSpc>
                <a:spcPct val="100000"/>
              </a:lnSpc>
            </a:pPr>
            <a:endParaRPr/>
          </a:p>
        </p:txBody>
      </p:sp>
      <p:sp>
        <p:nvSpPr>
          <p:cNvPr id="307" name="CustomShape 2"/>
          <p:cNvSpPr/>
          <p:nvPr/>
        </p:nvSpPr>
        <p:spPr>
          <a:xfrm>
            <a:off x="762120" y="4141440"/>
            <a:ext cx="754344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indent="-216000">
              <a:lnSpc>
                <a:spcPct val="100000"/>
              </a:lnSpc>
              <a:buClr>
                <a:srgbClr val="0000FF"/>
              </a:buClr>
              <a:buFont typeface="StarSymbol"/>
              <a:buChar char=""/>
            </a:pPr>
            <a:r>
              <a:rPr lang="en-US" sz="1800" strike="noStrike" spc="-1">
                <a:solidFill>
                  <a:srgbClr val="0000FF"/>
                </a:solidFill>
                <a:uFill>
                  <a:solidFill>
                    <a:srgbClr val="FFFFFF"/>
                  </a:solidFill>
                </a:uFill>
                <a:latin typeface="Times New Roman"/>
                <a:ea typeface="Arial Unicode MS"/>
              </a:rPr>
              <a:t>Although this image contains the same frequencies (and amount of frequencies) as the original input image, it is corrupted beyond recognition. </a:t>
            </a:r>
            <a:endParaRPr/>
          </a:p>
          <a:p>
            <a:pPr>
              <a:lnSpc>
                <a:spcPct val="100000"/>
              </a:lnSpc>
            </a:pPr>
            <a:endParaRPr/>
          </a:p>
          <a:p>
            <a:pPr indent="-216000">
              <a:lnSpc>
                <a:spcPct val="100000"/>
              </a:lnSpc>
              <a:buClr>
                <a:srgbClr val="0000FF"/>
              </a:buClr>
              <a:buFont typeface="StarSymbol"/>
              <a:buChar char=""/>
            </a:pPr>
            <a:r>
              <a:rPr lang="en-US" sz="1800" strike="noStrike" spc="-1">
                <a:solidFill>
                  <a:srgbClr val="0000FF"/>
                </a:solidFill>
                <a:uFill>
                  <a:solidFill>
                    <a:srgbClr val="FFFFFF"/>
                  </a:solidFill>
                </a:uFill>
                <a:latin typeface="Times New Roman"/>
                <a:ea typeface="Arial Unicode MS"/>
              </a:rPr>
              <a:t>This shows that the phase information is crucial to reconstruct the correct image in the spatial domain. </a:t>
            </a:r>
            <a:endParaRPr/>
          </a:p>
        </p:txBody>
      </p:sp>
      <p:sp>
        <p:nvSpPr>
          <p:cNvPr id="308" name="TextShape 3"/>
          <p:cNvSpPr txBox="1"/>
          <p:nvPr/>
        </p:nvSpPr>
        <p:spPr>
          <a:xfrm>
            <a:off x="6553080" y="6356520"/>
            <a:ext cx="2133360" cy="364680"/>
          </a:xfrm>
          <a:prstGeom prst="rect">
            <a:avLst/>
          </a:prstGeom>
          <a:noFill/>
          <a:ln>
            <a:noFill/>
          </a:ln>
        </p:spPr>
        <p:txBody>
          <a:bodyPr anchor="ctr"/>
          <a:lstStyle/>
          <a:p>
            <a:pPr algn="r">
              <a:lnSpc>
                <a:spcPct val="100000"/>
              </a:lnSpc>
            </a:pPr>
            <a:fld id="{9753F998-4667-4F12-A19D-B0D4FD976EB6}" type="slidenum">
              <a:rPr lang="en-US" sz="1200" strike="noStrike" spc="-1">
                <a:solidFill>
                  <a:srgbClr val="8B8B8B"/>
                </a:solidFill>
                <a:uFill>
                  <a:solidFill>
                    <a:srgbClr val="FFFFFF"/>
                  </a:solidFill>
                </a:uFill>
                <a:latin typeface="Calibri"/>
              </a:rPr>
              <a:t>44</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5"/>
          <p:cNvPicPr/>
          <p:nvPr/>
        </p:nvPicPr>
        <p:blipFill>
          <a:blip r:embed="rId2"/>
          <a:stretch/>
        </p:blipFill>
        <p:spPr>
          <a:xfrm>
            <a:off x="523800" y="190440"/>
            <a:ext cx="8096040" cy="6476760"/>
          </a:xfrm>
          <a:prstGeom prst="rect">
            <a:avLst/>
          </a:prstGeom>
          <a:ln>
            <a:noFill/>
          </a:ln>
        </p:spPr>
      </p:pic>
      <p:sp>
        <p:nvSpPr>
          <p:cNvPr id="310" name="TextShape 1"/>
          <p:cNvSpPr txBox="1"/>
          <p:nvPr/>
        </p:nvSpPr>
        <p:spPr>
          <a:xfrm>
            <a:off x="1547640" y="82440"/>
            <a:ext cx="6262200" cy="609120"/>
          </a:xfrm>
          <a:prstGeom prst="rect">
            <a:avLst/>
          </a:prstGeom>
          <a:noFill/>
          <a:ln>
            <a:noFill/>
          </a:ln>
        </p:spPr>
        <p:txBody>
          <a:bodyPr anchor="ctr"/>
          <a:lstStyle/>
          <a:p>
            <a:pPr algn="ctr">
              <a:lnSpc>
                <a:spcPct val="100000"/>
              </a:lnSpc>
            </a:pPr>
            <a:r>
              <a:rPr lang="en-US" sz="3200" strike="noStrike" spc="-1">
                <a:solidFill>
                  <a:srgbClr val="FFFFFF"/>
                </a:solidFill>
                <a:uFill>
                  <a:solidFill>
                    <a:srgbClr val="FFFFFF"/>
                  </a:solidFill>
                </a:uFill>
                <a:latin typeface="Calibri"/>
              </a:rPr>
              <a:t>Example of a 2-d DFT calculation </a:t>
            </a:r>
            <a:endParaRPr/>
          </a:p>
        </p:txBody>
      </p:sp>
      <p:sp>
        <p:nvSpPr>
          <p:cNvPr id="311" name="CustomShape 2"/>
          <p:cNvSpPr/>
          <p:nvPr/>
        </p:nvSpPr>
        <p:spPr>
          <a:xfrm>
            <a:off x="1770840" y="888840"/>
            <a:ext cx="470880" cy="57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spc="-1">
                <a:solidFill>
                  <a:srgbClr val="FFFFFF"/>
                </a:solidFill>
                <a:uFill>
                  <a:solidFill>
                    <a:srgbClr val="FFFFFF"/>
                  </a:solidFill>
                </a:uFill>
                <a:latin typeface="Calibri"/>
              </a:rPr>
              <a:t>f</a:t>
            </a:r>
            <a:r>
              <a:rPr lang="en-US" sz="2800" strike="noStrike" spc="-1" baseline="-25000">
                <a:solidFill>
                  <a:srgbClr val="FFFFFF"/>
                </a:solidFill>
                <a:uFill>
                  <a:solidFill>
                    <a:srgbClr val="FFFFFF"/>
                  </a:solidFill>
                </a:uFill>
                <a:latin typeface="Calibri"/>
              </a:rPr>
              <a:t>xy</a:t>
            </a:r>
            <a:endParaRPr/>
          </a:p>
        </p:txBody>
      </p:sp>
      <p:sp>
        <p:nvSpPr>
          <p:cNvPr id="312" name="CustomShape 3"/>
          <p:cNvSpPr/>
          <p:nvPr/>
        </p:nvSpPr>
        <p:spPr>
          <a:xfrm>
            <a:off x="5296320" y="907920"/>
            <a:ext cx="96876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spc="-1">
                <a:solidFill>
                  <a:srgbClr val="FF0000"/>
                </a:solidFill>
                <a:uFill>
                  <a:solidFill>
                    <a:srgbClr val="FFFFFF"/>
                  </a:solidFill>
                </a:uFill>
                <a:latin typeface="Calibri"/>
              </a:rPr>
              <a:t>(-1)</a:t>
            </a:r>
            <a:r>
              <a:rPr lang="en-US" sz="2800" strike="noStrike" spc="-1" baseline="30000">
                <a:solidFill>
                  <a:srgbClr val="FF0000"/>
                </a:solidFill>
                <a:uFill>
                  <a:solidFill>
                    <a:srgbClr val="FFFFFF"/>
                  </a:solidFill>
                </a:uFill>
                <a:latin typeface="Calibri"/>
              </a:rPr>
              <a:t>x+y</a:t>
            </a:r>
            <a:endParaRPr/>
          </a:p>
        </p:txBody>
      </p:sp>
      <p:sp>
        <p:nvSpPr>
          <p:cNvPr id="313" name="CustomShape 4"/>
          <p:cNvSpPr/>
          <p:nvPr/>
        </p:nvSpPr>
        <p:spPr>
          <a:xfrm>
            <a:off x="1759680" y="3645000"/>
            <a:ext cx="917280" cy="57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spc="-1">
                <a:solidFill>
                  <a:srgbClr val="FFFFFF"/>
                </a:solidFill>
                <a:uFill>
                  <a:solidFill>
                    <a:srgbClr val="FFFFFF"/>
                  </a:solidFill>
                </a:uFill>
                <a:latin typeface="Calibri"/>
              </a:rPr>
              <a:t>|F</a:t>
            </a:r>
            <a:r>
              <a:rPr lang="en-US" sz="2800" strike="noStrike" spc="-1" baseline="-25000">
                <a:solidFill>
                  <a:srgbClr val="FFFFFF"/>
                </a:solidFill>
                <a:uFill>
                  <a:solidFill>
                    <a:srgbClr val="FFFFFF"/>
                  </a:solidFill>
                </a:uFill>
                <a:latin typeface="Calibri"/>
              </a:rPr>
              <a:t>uv </a:t>
            </a:r>
            <a:r>
              <a:rPr lang="en-US" sz="2800" strike="noStrike" spc="-1">
                <a:solidFill>
                  <a:srgbClr val="FFFFFF"/>
                </a:solidFill>
                <a:uFill>
                  <a:solidFill>
                    <a:srgbClr val="FFFFFF"/>
                  </a:solidFill>
                </a:uFill>
                <a:latin typeface="Calibri"/>
              </a:rPr>
              <a:t>|</a:t>
            </a:r>
            <a:endParaRPr/>
          </a:p>
        </p:txBody>
      </p:sp>
      <p:sp>
        <p:nvSpPr>
          <p:cNvPr id="314" name="CustomShape 5"/>
          <p:cNvSpPr/>
          <p:nvPr/>
        </p:nvSpPr>
        <p:spPr>
          <a:xfrm>
            <a:off x="5391000" y="3716280"/>
            <a:ext cx="9889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strike="noStrike" spc="-1">
                <a:solidFill>
                  <a:srgbClr val="FFFFFF"/>
                </a:solidFill>
                <a:uFill>
                  <a:solidFill>
                    <a:srgbClr val="FFFFFF"/>
                  </a:solidFill>
                </a:uFill>
                <a:latin typeface="Calibri"/>
              </a:rPr>
              <a:t>log |F</a:t>
            </a:r>
            <a:r>
              <a:rPr lang="en-US" sz="1800" strike="noStrike" spc="-1" baseline="-25000">
                <a:solidFill>
                  <a:srgbClr val="FFFFFF"/>
                </a:solidFill>
                <a:uFill>
                  <a:solidFill>
                    <a:srgbClr val="FFFFFF"/>
                  </a:solidFill>
                </a:uFill>
                <a:latin typeface="Calibri"/>
              </a:rPr>
              <a:t>uv </a:t>
            </a:r>
            <a:r>
              <a:rPr lang="en-US" sz="1800" strike="noStrike" spc="-1">
                <a:solidFill>
                  <a:srgbClr val="FFFFFF"/>
                </a:solidFill>
                <a:uFill>
                  <a:solidFill>
                    <a:srgbClr val="FFFFFF"/>
                  </a:solidFill>
                </a:uFill>
                <a:latin typeface="Calibri"/>
              </a:rPr>
              <a:t>|</a:t>
            </a:r>
            <a:endParaRPr/>
          </a:p>
        </p:txBody>
      </p:sp>
      <p:sp>
        <p:nvSpPr>
          <p:cNvPr id="315" name="TextShape 6"/>
          <p:cNvSpPr txBox="1"/>
          <p:nvPr/>
        </p:nvSpPr>
        <p:spPr>
          <a:xfrm>
            <a:off x="6553080" y="6356520"/>
            <a:ext cx="2133360" cy="364680"/>
          </a:xfrm>
          <a:prstGeom prst="rect">
            <a:avLst/>
          </a:prstGeom>
          <a:noFill/>
          <a:ln>
            <a:noFill/>
          </a:ln>
        </p:spPr>
        <p:txBody>
          <a:bodyPr anchor="ctr"/>
          <a:lstStyle/>
          <a:p>
            <a:pPr algn="r">
              <a:lnSpc>
                <a:spcPct val="100000"/>
              </a:lnSpc>
            </a:pPr>
            <a:fld id="{6F2984F5-66FD-4078-B79F-59729234B76D}" type="slidenum">
              <a:rPr lang="en-US" sz="1200" strike="noStrike" spc="-1">
                <a:solidFill>
                  <a:srgbClr val="8B8B8B"/>
                </a:solidFill>
                <a:uFill>
                  <a:solidFill>
                    <a:srgbClr val="FFFFFF"/>
                  </a:solidFill>
                </a:uFill>
                <a:latin typeface="Calibri"/>
              </a:rPr>
              <a:t>45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Picture 2"/>
          <p:cNvPicPr/>
          <p:nvPr/>
        </p:nvPicPr>
        <p:blipFill>
          <a:blip r:embed="rId2"/>
          <a:stretch/>
        </p:blipFill>
        <p:spPr>
          <a:xfrm>
            <a:off x="395280" y="189000"/>
            <a:ext cx="8096040" cy="6476760"/>
          </a:xfrm>
          <a:prstGeom prst="rect">
            <a:avLst/>
          </a:prstGeom>
          <a:ln>
            <a:noFill/>
          </a:ln>
        </p:spPr>
      </p:pic>
      <p:sp>
        <p:nvSpPr>
          <p:cNvPr id="317" name="TextShape 1"/>
          <p:cNvSpPr txBox="1"/>
          <p:nvPr/>
        </p:nvSpPr>
        <p:spPr>
          <a:xfrm>
            <a:off x="1835280" y="0"/>
            <a:ext cx="5398560" cy="609120"/>
          </a:xfrm>
          <a:prstGeom prst="rect">
            <a:avLst/>
          </a:prstGeom>
          <a:noFill/>
          <a:ln>
            <a:noFill/>
          </a:ln>
        </p:spPr>
        <p:txBody>
          <a:bodyPr anchor="ctr"/>
          <a:lstStyle/>
          <a:p>
            <a:pPr algn="ctr">
              <a:lnSpc>
                <a:spcPct val="100000"/>
              </a:lnSpc>
            </a:pPr>
            <a:r>
              <a:rPr lang="en-US" sz="3200" strike="noStrike" spc="-1">
                <a:solidFill>
                  <a:srgbClr val="FFFFFF"/>
                </a:solidFill>
                <a:uFill>
                  <a:solidFill>
                    <a:srgbClr val="FFFFFF"/>
                  </a:solidFill>
                </a:uFill>
                <a:latin typeface="Calibri"/>
              </a:rPr>
              <a:t>And the Inverse </a:t>
            </a:r>
            <a:r>
              <a:rPr lang="en-US" sz="2400" b="1" strike="noStrike" spc="-1">
                <a:solidFill>
                  <a:srgbClr val="FFFFFF"/>
                </a:solidFill>
                <a:uFill>
                  <a:solidFill>
                    <a:srgbClr val="FFFFFF"/>
                  </a:solidFill>
                </a:uFill>
                <a:latin typeface="Calibri"/>
              </a:rPr>
              <a:t>….</a:t>
            </a:r>
            <a:endParaRPr/>
          </a:p>
        </p:txBody>
      </p:sp>
      <p:sp>
        <p:nvSpPr>
          <p:cNvPr id="318" name="CustomShape 2"/>
          <p:cNvSpPr/>
          <p:nvPr/>
        </p:nvSpPr>
        <p:spPr>
          <a:xfrm>
            <a:off x="1763640" y="6000840"/>
            <a:ext cx="18000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trike="noStrike" spc="-1">
                <a:solidFill>
                  <a:srgbClr val="FFFFFF"/>
                </a:solidFill>
                <a:uFill>
                  <a:solidFill>
                    <a:srgbClr val="FFFFFF"/>
                  </a:solidFill>
                </a:uFill>
                <a:latin typeface="Arial"/>
                <a:ea typeface="ＭＳ Ｐゴシック"/>
              </a:rPr>
              <a:t>Ignoring the phase!</a:t>
            </a:r>
            <a:endParaRPr/>
          </a:p>
        </p:txBody>
      </p:sp>
      <p:sp>
        <p:nvSpPr>
          <p:cNvPr id="319" name="CustomShape 3"/>
          <p:cNvSpPr/>
          <p:nvPr/>
        </p:nvSpPr>
        <p:spPr>
          <a:xfrm>
            <a:off x="5292720" y="5950080"/>
            <a:ext cx="22316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trike="noStrike" spc="-1">
                <a:solidFill>
                  <a:srgbClr val="FFFFFF"/>
                </a:solidFill>
                <a:uFill>
                  <a:solidFill>
                    <a:srgbClr val="FFFFFF"/>
                  </a:solidFill>
                </a:uFill>
                <a:latin typeface="Arial"/>
                <a:ea typeface="ＭＳ Ｐゴシック"/>
              </a:rPr>
              <a:t>Ignoring the amplitude!</a:t>
            </a:r>
            <a:endParaRPr/>
          </a:p>
        </p:txBody>
      </p:sp>
      <p:sp>
        <p:nvSpPr>
          <p:cNvPr id="320" name="CustomShape 4"/>
          <p:cNvSpPr/>
          <p:nvPr/>
        </p:nvSpPr>
        <p:spPr>
          <a:xfrm>
            <a:off x="5212080" y="907920"/>
            <a:ext cx="8593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strike="noStrike" spc="-1">
                <a:solidFill>
                  <a:srgbClr val="FF0000"/>
                </a:solidFill>
                <a:uFill>
                  <a:solidFill>
                    <a:srgbClr val="FFFFFF"/>
                  </a:solidFill>
                </a:uFill>
                <a:latin typeface="Calibri"/>
              </a:rPr>
              <a:t>(-1)</a:t>
            </a:r>
            <a:r>
              <a:rPr lang="en-US" sz="2400" strike="noStrike" spc="-1" baseline="30000">
                <a:solidFill>
                  <a:srgbClr val="FF0000"/>
                </a:solidFill>
                <a:uFill>
                  <a:solidFill>
                    <a:srgbClr val="FFFFFF"/>
                  </a:solidFill>
                </a:uFill>
                <a:latin typeface="Calibri"/>
              </a:rPr>
              <a:t>x+y</a:t>
            </a:r>
            <a:endParaRPr/>
          </a:p>
        </p:txBody>
      </p:sp>
      <p:sp>
        <p:nvSpPr>
          <p:cNvPr id="321" name="TextShape 5"/>
          <p:cNvSpPr txBox="1"/>
          <p:nvPr/>
        </p:nvSpPr>
        <p:spPr>
          <a:xfrm>
            <a:off x="6553080" y="6356520"/>
            <a:ext cx="2133360" cy="364680"/>
          </a:xfrm>
          <a:prstGeom prst="rect">
            <a:avLst/>
          </a:prstGeom>
          <a:noFill/>
          <a:ln>
            <a:noFill/>
          </a:ln>
        </p:spPr>
        <p:txBody>
          <a:bodyPr anchor="ctr"/>
          <a:lstStyle/>
          <a:p>
            <a:pPr algn="r">
              <a:lnSpc>
                <a:spcPct val="100000"/>
              </a:lnSpc>
            </a:pPr>
            <a:fld id="{E5401740-95BA-4D3C-BCE9-3614E92F58C4}" type="slidenum">
              <a:rPr lang="en-US" sz="1200" strike="noStrike" spc="-1">
                <a:solidFill>
                  <a:srgbClr val="8B8B8B"/>
                </a:solidFill>
                <a:uFill>
                  <a:solidFill>
                    <a:srgbClr val="FFFFFF"/>
                  </a:solidFill>
                </a:uFill>
                <a:latin typeface="Calibri"/>
              </a:rPr>
              <a:t>46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Picture 3"/>
          <p:cNvPicPr/>
          <p:nvPr/>
        </p:nvPicPr>
        <p:blipFill>
          <a:blip r:embed="rId2"/>
          <a:stretch/>
        </p:blipFill>
        <p:spPr>
          <a:xfrm>
            <a:off x="108000" y="1341360"/>
            <a:ext cx="4463640" cy="2976120"/>
          </a:xfrm>
          <a:prstGeom prst="rect">
            <a:avLst/>
          </a:prstGeom>
          <a:ln>
            <a:noFill/>
          </a:ln>
        </p:spPr>
      </p:pic>
      <p:sp>
        <p:nvSpPr>
          <p:cNvPr id="323" name="TextShape 1"/>
          <p:cNvSpPr txBox="1"/>
          <p:nvPr/>
        </p:nvSpPr>
        <p:spPr>
          <a:xfrm>
            <a:off x="685800" y="125280"/>
            <a:ext cx="7772040" cy="1142640"/>
          </a:xfrm>
          <a:prstGeom prst="rect">
            <a:avLst/>
          </a:prstGeom>
          <a:noFill/>
          <a:ln>
            <a:noFill/>
          </a:ln>
        </p:spPr>
        <p:txBody>
          <a:bodyPr anchor="ctr"/>
          <a:lstStyle/>
          <a:p>
            <a:pPr algn="ctr">
              <a:lnSpc>
                <a:spcPct val="100000"/>
              </a:lnSpc>
            </a:pPr>
            <a:r>
              <a:rPr lang="en-US" sz="4400" strike="noStrike" spc="-1">
                <a:solidFill>
                  <a:srgbClr val="E46C0A"/>
                </a:solidFill>
                <a:uFill>
                  <a:solidFill>
                    <a:srgbClr val="FFFFFF"/>
                  </a:solidFill>
                </a:uFill>
                <a:latin typeface="Times New Roman"/>
              </a:rPr>
              <a:t>Example of a 2-d DFT</a:t>
            </a:r>
            <a:endParaRPr/>
          </a:p>
        </p:txBody>
      </p:sp>
      <p:pic>
        <p:nvPicPr>
          <p:cNvPr id="324" name="Picture 3"/>
          <p:cNvPicPr/>
          <p:nvPr/>
        </p:nvPicPr>
        <p:blipFill>
          <a:blip r:embed="rId3"/>
          <a:stretch/>
        </p:blipFill>
        <p:spPr>
          <a:xfrm>
            <a:off x="4637160" y="3303720"/>
            <a:ext cx="4398480" cy="2933280"/>
          </a:xfrm>
          <a:prstGeom prst="rect">
            <a:avLst/>
          </a:prstGeom>
          <a:ln>
            <a:noFill/>
          </a:ln>
        </p:spPr>
      </p:pic>
      <p:sp>
        <p:nvSpPr>
          <p:cNvPr id="325" name="CustomShape 2"/>
          <p:cNvSpPr/>
          <p:nvPr/>
        </p:nvSpPr>
        <p:spPr>
          <a:xfrm>
            <a:off x="6569640" y="2781360"/>
            <a:ext cx="1034640" cy="43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strike="noStrike" spc="-1">
                <a:solidFill>
                  <a:srgbClr val="0000FF"/>
                </a:solidFill>
                <a:uFill>
                  <a:solidFill>
                    <a:srgbClr val="FFFFFF"/>
                  </a:solidFill>
                </a:uFill>
                <a:latin typeface="Arial"/>
                <a:ea typeface="ＭＳ Ｐゴシック"/>
              </a:rPr>
              <a:t>log |F</a:t>
            </a:r>
            <a:r>
              <a:rPr lang="en-US" sz="2000" strike="noStrike" spc="-1" baseline="-25000">
                <a:solidFill>
                  <a:srgbClr val="0000FF"/>
                </a:solidFill>
                <a:uFill>
                  <a:solidFill>
                    <a:srgbClr val="FFFFFF"/>
                  </a:solidFill>
                </a:uFill>
                <a:latin typeface="Arial"/>
                <a:ea typeface="ＭＳ Ｐゴシック"/>
              </a:rPr>
              <a:t>uv</a:t>
            </a:r>
            <a:r>
              <a:rPr lang="en-US" sz="2000" strike="noStrike" spc="-1">
                <a:solidFill>
                  <a:srgbClr val="0000FF"/>
                </a:solidFill>
                <a:uFill>
                  <a:solidFill>
                    <a:srgbClr val="FFFFFF"/>
                  </a:solidFill>
                </a:uFill>
                <a:latin typeface="Arial"/>
                <a:ea typeface="ＭＳ Ｐゴシック"/>
              </a:rPr>
              <a:t>|</a:t>
            </a:r>
            <a:endParaRPr/>
          </a:p>
        </p:txBody>
      </p:sp>
      <p:sp>
        <p:nvSpPr>
          <p:cNvPr id="326" name="TextShape 3"/>
          <p:cNvSpPr txBox="1"/>
          <p:nvPr/>
        </p:nvSpPr>
        <p:spPr>
          <a:xfrm>
            <a:off x="6553080" y="6356520"/>
            <a:ext cx="2133360" cy="364680"/>
          </a:xfrm>
          <a:prstGeom prst="rect">
            <a:avLst/>
          </a:prstGeom>
          <a:noFill/>
          <a:ln>
            <a:noFill/>
          </a:ln>
        </p:spPr>
        <p:txBody>
          <a:bodyPr anchor="ctr"/>
          <a:lstStyle/>
          <a:p>
            <a:pPr algn="r">
              <a:lnSpc>
                <a:spcPct val="100000"/>
              </a:lnSpc>
            </a:pPr>
            <a:fld id="{553281F2-167B-42BE-A50F-3348119CABC2}" type="slidenum">
              <a:rPr lang="en-US" sz="1200" strike="noStrike" spc="-1">
                <a:solidFill>
                  <a:srgbClr val="8B8B8B"/>
                </a:solidFill>
                <a:uFill>
                  <a:solidFill>
                    <a:srgbClr val="FFFFFF"/>
                  </a:solidFill>
                </a:uFill>
                <a:latin typeface="Calibri"/>
              </a:rPr>
              <a:t>47</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Shape 1"/>
          <p:cNvSpPr txBox="1"/>
          <p:nvPr/>
        </p:nvSpPr>
        <p:spPr>
          <a:xfrm>
            <a:off x="179280" y="404640"/>
            <a:ext cx="4463640" cy="723600"/>
          </a:xfrm>
          <a:prstGeom prst="rect">
            <a:avLst/>
          </a:prstGeom>
          <a:noFill/>
          <a:ln>
            <a:noFill/>
          </a:ln>
        </p:spPr>
        <p:txBody>
          <a:bodyPr anchor="ctr"/>
          <a:lstStyle/>
          <a:p>
            <a:pPr>
              <a:lnSpc>
                <a:spcPct val="100000"/>
              </a:lnSpc>
            </a:pPr>
            <a:r>
              <a:rPr lang="en-US" sz="2400" strike="noStrike" spc="-1">
                <a:solidFill>
                  <a:srgbClr val="0000FF"/>
                </a:solidFill>
                <a:uFill>
                  <a:solidFill>
                    <a:srgbClr val="FFFFFF"/>
                  </a:solidFill>
                </a:uFill>
                <a:latin typeface="Times New Roman"/>
              </a:rPr>
              <a:t>Magnitude-only Reconstructio</a:t>
            </a:r>
            <a:r>
              <a:rPr lang="en-US" sz="2400" strike="noStrike" spc="-1">
                <a:solidFill>
                  <a:srgbClr val="000000"/>
                </a:solidFill>
                <a:uFill>
                  <a:solidFill>
                    <a:srgbClr val="FFFFFF"/>
                  </a:solidFill>
                </a:uFill>
                <a:latin typeface="Calibri"/>
              </a:rPr>
              <a:t>n </a:t>
            </a:r>
            <a:endParaRPr/>
          </a:p>
        </p:txBody>
      </p:sp>
      <p:pic>
        <p:nvPicPr>
          <p:cNvPr id="328" name="Picture 3"/>
          <p:cNvPicPr/>
          <p:nvPr/>
        </p:nvPicPr>
        <p:blipFill>
          <a:blip r:embed="rId2"/>
          <a:stretch/>
        </p:blipFill>
        <p:spPr>
          <a:xfrm>
            <a:off x="250920" y="1190520"/>
            <a:ext cx="4111200" cy="2742840"/>
          </a:xfrm>
          <a:prstGeom prst="rect">
            <a:avLst/>
          </a:prstGeom>
          <a:ln>
            <a:noFill/>
          </a:ln>
        </p:spPr>
      </p:pic>
      <p:pic>
        <p:nvPicPr>
          <p:cNvPr id="329" name="Picture 3"/>
          <p:cNvPicPr/>
          <p:nvPr/>
        </p:nvPicPr>
        <p:blipFill>
          <a:blip r:embed="rId3">
            <a:lum contrast="48000"/>
          </a:blip>
          <a:stretch/>
        </p:blipFill>
        <p:spPr>
          <a:xfrm>
            <a:off x="4565520" y="3830760"/>
            <a:ext cx="4254120" cy="2838240"/>
          </a:xfrm>
          <a:prstGeom prst="rect">
            <a:avLst/>
          </a:prstGeom>
          <a:ln>
            <a:noFill/>
          </a:ln>
        </p:spPr>
      </p:pic>
      <p:sp>
        <p:nvSpPr>
          <p:cNvPr id="330" name="CustomShape 2"/>
          <p:cNvSpPr/>
          <p:nvPr/>
        </p:nvSpPr>
        <p:spPr>
          <a:xfrm>
            <a:off x="4859280" y="2992320"/>
            <a:ext cx="3960360" cy="7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400" strike="noStrike" spc="-1">
                <a:solidFill>
                  <a:srgbClr val="0000FF"/>
                </a:solidFill>
                <a:uFill>
                  <a:solidFill>
                    <a:srgbClr val="FFFFFF"/>
                  </a:solidFill>
                </a:uFill>
                <a:latin typeface="Times New Roman"/>
              </a:rPr>
              <a:t>Phase-only Reconstruction </a:t>
            </a:r>
            <a:endParaRPr/>
          </a:p>
        </p:txBody>
      </p:sp>
      <p:sp>
        <p:nvSpPr>
          <p:cNvPr id="331" name="TextShape 3"/>
          <p:cNvSpPr txBox="1"/>
          <p:nvPr/>
        </p:nvSpPr>
        <p:spPr>
          <a:xfrm>
            <a:off x="6553080" y="6356520"/>
            <a:ext cx="2133360" cy="364680"/>
          </a:xfrm>
          <a:prstGeom prst="rect">
            <a:avLst/>
          </a:prstGeom>
          <a:noFill/>
          <a:ln>
            <a:noFill/>
          </a:ln>
        </p:spPr>
        <p:txBody>
          <a:bodyPr anchor="ctr"/>
          <a:lstStyle/>
          <a:p>
            <a:pPr algn="r">
              <a:lnSpc>
                <a:spcPct val="100000"/>
              </a:lnSpc>
            </a:pPr>
            <a:fld id="{AD1F3C1A-1444-4684-8FB4-01AAA09E23E8}" type="slidenum">
              <a:rPr lang="en-US" sz="1200" strike="noStrike" spc="-1">
                <a:solidFill>
                  <a:srgbClr val="8B8B8B"/>
                </a:solidFill>
                <a:uFill>
                  <a:solidFill>
                    <a:srgbClr val="FFFFFF"/>
                  </a:solidFill>
                </a:uFill>
                <a:latin typeface="Calibri"/>
              </a:rPr>
              <a:t>48</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800" b="1" strike="noStrike" spc="-1">
                <a:solidFill>
                  <a:srgbClr val="E46C0A"/>
                </a:solidFill>
                <a:uFill>
                  <a:solidFill>
                    <a:srgbClr val="FFFFFF"/>
                  </a:solidFill>
                </a:uFill>
                <a:latin typeface="Times New Roman"/>
              </a:rPr>
              <a:t>
Properties of the 2D Discrete Fourier Transformation
</a:t>
            </a:r>
            <a:r>
              <a:rPr lang="en-US" sz="3200" b="1" strike="noStrike" spc="-1">
                <a:solidFill>
                  <a:srgbClr val="FF9900"/>
                </a:solidFill>
                <a:uFill>
                  <a:solidFill>
                    <a:srgbClr val="FFFFFF"/>
                  </a:solidFill>
                </a:uFill>
                <a:latin typeface="Calibri"/>
              </a:rPr>
              <a:t>
</a:t>
            </a:r>
            <a:endParaRPr/>
          </a:p>
        </p:txBody>
      </p:sp>
      <p:sp>
        <p:nvSpPr>
          <p:cNvPr id="333"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Separability</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Translation</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Periodicity and Conjugate Symmetry</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Rotation</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Distributivity and Scaling</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Average Value</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Laplacian</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Convolution and Correlation</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Sampling</a:t>
            </a:r>
            <a:endParaRPr/>
          </a:p>
          <a:p>
            <a:pPr>
              <a:lnSpc>
                <a:spcPct val="100000"/>
              </a:lnSpc>
            </a:pPr>
            <a:endParaRPr/>
          </a:p>
        </p:txBody>
      </p:sp>
      <p:sp>
        <p:nvSpPr>
          <p:cNvPr id="334" name="TextShape 3"/>
          <p:cNvSpPr txBox="1"/>
          <p:nvPr/>
        </p:nvSpPr>
        <p:spPr>
          <a:xfrm>
            <a:off x="6553080" y="6356520"/>
            <a:ext cx="2133360" cy="364680"/>
          </a:xfrm>
          <a:prstGeom prst="rect">
            <a:avLst/>
          </a:prstGeom>
          <a:noFill/>
          <a:ln>
            <a:noFill/>
          </a:ln>
        </p:spPr>
        <p:txBody>
          <a:bodyPr anchor="ctr"/>
          <a:lstStyle/>
          <a:p>
            <a:pPr algn="r">
              <a:lnSpc>
                <a:spcPct val="100000"/>
              </a:lnSpc>
            </a:pPr>
            <a:fld id="{EB3793DC-48E1-440B-949D-EA320A33A439}" type="slidenum">
              <a:rPr lang="en-US" sz="1200" strike="noStrike" spc="-1">
                <a:solidFill>
                  <a:srgbClr val="8B8B8B"/>
                </a:solidFill>
                <a:uFill>
                  <a:solidFill>
                    <a:srgbClr val="FFFFFF"/>
                  </a:solidFill>
                </a:uFill>
                <a:latin typeface="Calibri"/>
              </a:rPr>
              <a:t>49</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4000" b="1" strike="noStrike" spc="-1">
                <a:solidFill>
                  <a:srgbClr val="FF9900"/>
                </a:solidFill>
                <a:uFill>
                  <a:solidFill>
                    <a:srgbClr val="FFFFFF"/>
                  </a:solidFill>
                </a:uFill>
                <a:latin typeface="Times New Roman"/>
              </a:rPr>
              <a:t>Introduction</a:t>
            </a:r>
            <a:endParaRPr/>
          </a:p>
        </p:txBody>
      </p:sp>
      <p:sp>
        <p:nvSpPr>
          <p:cNvPr id="138"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pic>
        <p:nvPicPr>
          <p:cNvPr id="139" name="Picture 2"/>
          <p:cNvPicPr/>
          <p:nvPr/>
        </p:nvPicPr>
        <p:blipFill>
          <a:blip r:embed="rId2"/>
          <a:stretch/>
        </p:blipFill>
        <p:spPr>
          <a:xfrm>
            <a:off x="1143000" y="1600200"/>
            <a:ext cx="6933960" cy="4709880"/>
          </a:xfrm>
          <a:prstGeom prst="rect">
            <a:avLst/>
          </a:prstGeom>
          <a:ln w="9360">
            <a:noFill/>
          </a:ln>
        </p:spPr>
      </p:pic>
      <p:sp>
        <p:nvSpPr>
          <p:cNvPr id="140" name="TextShape 3"/>
          <p:cNvSpPr txBox="1"/>
          <p:nvPr/>
        </p:nvSpPr>
        <p:spPr>
          <a:xfrm>
            <a:off x="6553080" y="6356520"/>
            <a:ext cx="2133360" cy="364680"/>
          </a:xfrm>
          <a:prstGeom prst="rect">
            <a:avLst/>
          </a:prstGeom>
          <a:noFill/>
          <a:ln>
            <a:noFill/>
          </a:ln>
        </p:spPr>
        <p:txBody>
          <a:bodyPr anchor="ctr"/>
          <a:lstStyle/>
          <a:p>
            <a:pPr algn="r">
              <a:lnSpc>
                <a:spcPct val="100000"/>
              </a:lnSpc>
            </a:pPr>
            <a:fld id="{7D28A422-47D7-4F37-B259-0AFF7DE9B2EA}" type="slidenum">
              <a:rPr lang="en-US" sz="1200" strike="noStrike" spc="-1">
                <a:solidFill>
                  <a:srgbClr val="8B8B8B"/>
                </a:solidFill>
                <a:uFill>
                  <a:solidFill>
                    <a:srgbClr val="FFFFFF"/>
                  </a:solidFill>
                </a:uFill>
                <a:latin typeface="Calibri"/>
              </a:rPr>
              <a:t>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Separability Property</a:t>
            </a:r>
            <a:endParaRPr/>
          </a:p>
        </p:txBody>
      </p:sp>
      <p:sp>
        <p:nvSpPr>
          <p:cNvPr id="336"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Font typeface="Arial"/>
              <a:buChar char="•"/>
            </a:pPr>
            <a:r>
              <a:rPr lang="en-US" sz="2000" strike="noStrike" spc="-1">
                <a:solidFill>
                  <a:srgbClr val="000000"/>
                </a:solidFill>
                <a:uFill>
                  <a:solidFill>
                    <a:srgbClr val="FFFFFF"/>
                  </a:solidFill>
                </a:uFill>
                <a:latin typeface="Times New Roman"/>
              </a:rPr>
              <a:t>The DFT can be expressed in the separable forms.</a:t>
            </a:r>
            <a:endParaRPr/>
          </a:p>
          <a:p>
            <a:pPr marL="343080" indent="-342720">
              <a:lnSpc>
                <a:spcPct val="100000"/>
              </a:lnSpc>
              <a:buFont typeface="Arial"/>
              <a:buChar char="•"/>
            </a:pPr>
            <a:r>
              <a:rPr lang="en-US" sz="2000" strike="noStrike" spc="-1">
                <a:solidFill>
                  <a:srgbClr val="000000"/>
                </a:solidFill>
                <a:uFill>
                  <a:solidFill>
                    <a:srgbClr val="FFFFFF"/>
                  </a:solidFill>
                </a:uFill>
                <a:latin typeface="Times New Roman"/>
              </a:rPr>
              <a:t>The principal advantage is that F(u,v) or f(x,y) can be obtained in two steps by successive applications of the 1D Fourier transform or its inverse.</a:t>
            </a:r>
            <a:endParaRPr/>
          </a:p>
          <a:p>
            <a:pPr marL="343080" indent="-342720">
              <a:lnSpc>
                <a:spcPct val="100000"/>
              </a:lnSpc>
              <a:buFont typeface="Arial"/>
              <a:buChar char="•"/>
            </a:pPr>
            <a:r>
              <a:rPr lang="en-US" sz="2000" strike="noStrike" spc="-1">
                <a:solidFill>
                  <a:srgbClr val="000000"/>
                </a:solidFill>
                <a:uFill>
                  <a:solidFill>
                    <a:srgbClr val="FFFFFF"/>
                  </a:solidFill>
                </a:uFill>
                <a:latin typeface="Times New Roman"/>
              </a:rPr>
              <a:t>From, M=N, and for convenient operation:</a:t>
            </a:r>
            <a:endParaRPr/>
          </a:p>
          <a:p>
            <a:pPr marL="343080" indent="-342720">
              <a:lnSpc>
                <a:spcPct val="100000"/>
              </a:lnSpc>
            </a:pPr>
            <a:endParaRPr/>
          </a:p>
          <a:p>
            <a:pPr marL="343080" indent="-342720">
              <a:lnSpc>
                <a:spcPct val="100000"/>
              </a:lnSpc>
            </a:pPr>
            <a:endParaRPr/>
          </a:p>
          <a:p>
            <a:pPr marL="343080" indent="-342720">
              <a:lnSpc>
                <a:spcPct val="100000"/>
              </a:lnSpc>
            </a:pPr>
            <a:endParaRPr/>
          </a:p>
          <a:p>
            <a:pPr marL="343080" indent="-342720">
              <a:lnSpc>
                <a:spcPct val="100000"/>
              </a:lnSpc>
            </a:pPr>
            <a:endParaRPr/>
          </a:p>
          <a:p>
            <a:pPr marL="343080" indent="-342720">
              <a:lnSpc>
                <a:spcPct val="100000"/>
              </a:lnSpc>
            </a:pPr>
            <a:endParaRPr/>
          </a:p>
          <a:p>
            <a:pPr>
              <a:lnSpc>
                <a:spcPct val="100000"/>
              </a:lnSpc>
            </a:pPr>
            <a:endParaRPr/>
          </a:p>
        </p:txBody>
      </p:sp>
      <p:sp>
        <p:nvSpPr>
          <p:cNvPr id="337" name="CustomShape 3"/>
          <p:cNvSpPr/>
          <p:nvPr/>
        </p:nvSpPr>
        <p:spPr>
          <a:xfrm>
            <a:off x="795600" y="3033720"/>
            <a:ext cx="7695720" cy="3276360"/>
          </a:xfrm>
          <a:prstGeom prst="rect">
            <a:avLst/>
          </a:prstGeom>
          <a:solidFill>
            <a:schemeClr val="accent1"/>
          </a:solidFill>
          <a:ln w="9360">
            <a:solidFill>
              <a:schemeClr val="tx1"/>
            </a:solidFill>
            <a:miter/>
          </a:ln>
        </p:spPr>
        <p:style>
          <a:lnRef idx="0">
            <a:scrgbClr r="0" g="0" b="0"/>
          </a:lnRef>
          <a:fillRef idx="0">
            <a:scrgbClr r="0" g="0" b="0"/>
          </a:fillRef>
          <a:effectRef idx="0">
            <a:scrgbClr r="0" g="0" b="0"/>
          </a:effectRef>
          <a:fontRef idx="minor"/>
        </p:style>
      </p:sp>
      <p:sp>
        <p:nvSpPr>
          <p:cNvPr id="338" name="CustomShape 4"/>
          <p:cNvSpPr/>
          <p:nvPr/>
        </p:nvSpPr>
        <p:spPr>
          <a:xfrm>
            <a:off x="1676520" y="5181480"/>
            <a:ext cx="1250640" cy="3034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uFill>
                  <a:solidFill>
                    <a:srgbClr val="FFFFFF"/>
                  </a:solidFill>
                </a:uFill>
                <a:latin typeface="Calibri"/>
              </a:rPr>
              <a:t>where</a:t>
            </a:r>
            <a:endParaRPr/>
          </a:p>
        </p:txBody>
      </p:sp>
      <p:sp>
        <p:nvSpPr>
          <p:cNvPr id="339" name="TextShape 5"/>
          <p:cNvSpPr txBox="1"/>
          <p:nvPr/>
        </p:nvSpPr>
        <p:spPr>
          <a:xfrm>
            <a:off x="6553080" y="6356520"/>
            <a:ext cx="2133360" cy="364680"/>
          </a:xfrm>
          <a:prstGeom prst="rect">
            <a:avLst/>
          </a:prstGeom>
          <a:noFill/>
          <a:ln>
            <a:noFill/>
          </a:ln>
        </p:spPr>
        <p:txBody>
          <a:bodyPr anchor="ctr"/>
          <a:lstStyle/>
          <a:p>
            <a:pPr algn="r">
              <a:lnSpc>
                <a:spcPct val="100000"/>
              </a:lnSpc>
            </a:pPr>
            <a:fld id="{6C44A062-211D-4740-A2BE-2977E26E7D1D}" type="slidenum">
              <a:rPr lang="en-US" sz="1200" strike="noStrike" spc="-1">
                <a:solidFill>
                  <a:srgbClr val="8B8B8B"/>
                </a:solidFill>
                <a:uFill>
                  <a:solidFill>
                    <a:srgbClr val="FFFFFF"/>
                  </a:solidFill>
                </a:uFill>
                <a:latin typeface="Calibri"/>
              </a:rPr>
              <a:t>50</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457200" y="152280"/>
            <a:ext cx="8229240" cy="6428880"/>
          </a:xfrm>
          <a:prstGeom prst="rect">
            <a:avLst/>
          </a:prstGeom>
          <a:noFill/>
          <a:ln w="57240">
            <a:solidFill>
              <a:srgbClr val="00B050"/>
            </a:solidFill>
            <a:round/>
          </a:ln>
        </p:spPr>
        <p:txBody>
          <a:bodyPr/>
          <a:lstStyle/>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341" name="CustomShape 2"/>
          <p:cNvSpPr/>
          <p:nvPr/>
        </p:nvSpPr>
        <p:spPr>
          <a:xfrm>
            <a:off x="1905120" y="838080"/>
            <a:ext cx="914040" cy="7999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42" name="CustomShape 3"/>
          <p:cNvSpPr/>
          <p:nvPr/>
        </p:nvSpPr>
        <p:spPr>
          <a:xfrm>
            <a:off x="1905120" y="609480"/>
            <a:ext cx="304560" cy="171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strike="noStrike" spc="-1">
                <a:solidFill>
                  <a:srgbClr val="FFFFFF"/>
                </a:solidFill>
                <a:uFill>
                  <a:solidFill>
                    <a:srgbClr val="FFFFFF"/>
                  </a:solidFill>
                </a:uFill>
                <a:latin typeface="Arial Black"/>
              </a:rPr>
              <a:t>(0,0)</a:t>
            </a:r>
            <a:endParaRPr/>
          </a:p>
        </p:txBody>
      </p:sp>
      <p:sp>
        <p:nvSpPr>
          <p:cNvPr id="343" name="CustomShape 4"/>
          <p:cNvSpPr/>
          <p:nvPr/>
        </p:nvSpPr>
        <p:spPr>
          <a:xfrm>
            <a:off x="2590920" y="609480"/>
            <a:ext cx="342720" cy="15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strike="noStrike" spc="-1">
                <a:solidFill>
                  <a:srgbClr val="FFFFFF"/>
                </a:solidFill>
                <a:uFill>
                  <a:solidFill>
                    <a:srgbClr val="FFFFFF"/>
                  </a:solidFill>
                </a:uFill>
                <a:latin typeface="Arial Black"/>
              </a:rPr>
              <a:t>(N-1)</a:t>
            </a:r>
            <a:endParaRPr/>
          </a:p>
        </p:txBody>
      </p:sp>
      <p:sp>
        <p:nvSpPr>
          <p:cNvPr id="344" name="CustomShape 5"/>
          <p:cNvSpPr/>
          <p:nvPr/>
        </p:nvSpPr>
        <p:spPr>
          <a:xfrm>
            <a:off x="2057400" y="1143000"/>
            <a:ext cx="732960" cy="36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000" strike="noStrike" spc="-1">
                <a:solidFill>
                  <a:srgbClr val="B2B2B2"/>
                </a:solidFill>
                <a:uFill>
                  <a:solidFill>
                    <a:srgbClr val="FFFFFF"/>
                  </a:solidFill>
                </a:uFill>
                <a:latin typeface="Arial Black"/>
              </a:rPr>
              <a:t>f(x,y)</a:t>
            </a:r>
            <a:endParaRPr/>
          </a:p>
        </p:txBody>
      </p:sp>
      <p:sp>
        <p:nvSpPr>
          <p:cNvPr id="345" name="CustomShape 6"/>
          <p:cNvSpPr/>
          <p:nvPr/>
        </p:nvSpPr>
        <p:spPr>
          <a:xfrm>
            <a:off x="1523880" y="1600200"/>
            <a:ext cx="342720" cy="118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strike="noStrike" spc="-1">
                <a:solidFill>
                  <a:srgbClr val="FFFFFF"/>
                </a:solidFill>
                <a:uFill>
                  <a:solidFill>
                    <a:srgbClr val="FFFFFF"/>
                  </a:solidFill>
                </a:uFill>
                <a:latin typeface="Arial Black"/>
              </a:rPr>
              <a:t>(N-1)</a:t>
            </a:r>
            <a:endParaRPr/>
          </a:p>
        </p:txBody>
      </p:sp>
      <p:sp>
        <p:nvSpPr>
          <p:cNvPr id="346" name="Line 7"/>
          <p:cNvSpPr/>
          <p:nvPr/>
        </p:nvSpPr>
        <p:spPr>
          <a:xfrm>
            <a:off x="1904760" y="1600200"/>
            <a:ext cx="0" cy="457200"/>
          </a:xfrm>
          <a:prstGeom prst="line">
            <a:avLst/>
          </a:prstGeom>
          <a:ln w="9360">
            <a:solidFill>
              <a:srgbClr val="000000"/>
            </a:solidFill>
            <a:round/>
            <a:tailEnd type="triangle" w="med" len="med"/>
          </a:ln>
        </p:spPr>
        <p:style>
          <a:lnRef idx="0">
            <a:scrgbClr r="0" g="0" b="0"/>
          </a:lnRef>
          <a:fillRef idx="0">
            <a:scrgbClr r="0" g="0" b="0"/>
          </a:fillRef>
          <a:effectRef idx="0">
            <a:scrgbClr r="0" g="0" b="0"/>
          </a:effectRef>
          <a:fontRef idx="minor"/>
        </p:style>
      </p:sp>
      <p:sp>
        <p:nvSpPr>
          <p:cNvPr id="347" name="CustomShape 8"/>
          <p:cNvSpPr/>
          <p:nvPr/>
        </p:nvSpPr>
        <p:spPr>
          <a:xfrm>
            <a:off x="3276720" y="609480"/>
            <a:ext cx="75960" cy="190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i="1" strike="noStrike" spc="-1">
                <a:solidFill>
                  <a:srgbClr val="FFFFFF"/>
                </a:solidFill>
                <a:uFill>
                  <a:solidFill>
                    <a:srgbClr val="FFFFFF"/>
                  </a:solidFill>
                </a:uFill>
                <a:latin typeface="Arial Black"/>
              </a:rPr>
              <a:t>y</a:t>
            </a:r>
            <a:endParaRPr/>
          </a:p>
        </p:txBody>
      </p:sp>
      <p:sp>
        <p:nvSpPr>
          <p:cNvPr id="348" name="Line 9"/>
          <p:cNvSpPr/>
          <p:nvPr/>
        </p:nvSpPr>
        <p:spPr>
          <a:xfrm>
            <a:off x="2819160" y="838080"/>
            <a:ext cx="800280" cy="0"/>
          </a:xfrm>
          <a:prstGeom prst="line">
            <a:avLst/>
          </a:prstGeom>
          <a:ln w="9360">
            <a:solidFill>
              <a:srgbClr val="000000"/>
            </a:solidFill>
            <a:round/>
            <a:tailEnd type="triangle" w="med" len="med"/>
          </a:ln>
        </p:spPr>
        <p:style>
          <a:lnRef idx="0">
            <a:scrgbClr r="0" g="0" b="0"/>
          </a:lnRef>
          <a:fillRef idx="0">
            <a:scrgbClr r="0" g="0" b="0"/>
          </a:fillRef>
          <a:effectRef idx="0">
            <a:scrgbClr r="0" g="0" b="0"/>
          </a:effectRef>
          <a:fontRef idx="minor"/>
        </p:style>
      </p:sp>
      <p:sp>
        <p:nvSpPr>
          <p:cNvPr id="349" name="CustomShape 10"/>
          <p:cNvSpPr/>
          <p:nvPr/>
        </p:nvSpPr>
        <p:spPr>
          <a:xfrm>
            <a:off x="1752480" y="1828800"/>
            <a:ext cx="114120" cy="114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900" i="1" strike="noStrike" spc="-1">
                <a:solidFill>
                  <a:srgbClr val="FFFFFF"/>
                </a:solidFill>
                <a:uFill>
                  <a:solidFill>
                    <a:srgbClr val="FFFFFF"/>
                  </a:solidFill>
                </a:uFill>
                <a:latin typeface="Arial Black"/>
              </a:rPr>
              <a:t>x</a:t>
            </a:r>
            <a:endParaRPr/>
          </a:p>
        </p:txBody>
      </p:sp>
      <p:sp>
        <p:nvSpPr>
          <p:cNvPr id="350" name="CustomShape 11"/>
          <p:cNvSpPr/>
          <p:nvPr/>
        </p:nvSpPr>
        <p:spPr>
          <a:xfrm>
            <a:off x="6705720" y="1295280"/>
            <a:ext cx="685440" cy="36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000" strike="noStrike" spc="-1">
                <a:solidFill>
                  <a:srgbClr val="B2B2B2"/>
                </a:solidFill>
                <a:uFill>
                  <a:solidFill>
                    <a:srgbClr val="FFFFFF"/>
                  </a:solidFill>
                </a:uFill>
                <a:latin typeface="Arial Black"/>
              </a:rPr>
              <a:t>F(u,v)</a:t>
            </a:r>
            <a:endParaRPr/>
          </a:p>
        </p:txBody>
      </p:sp>
      <p:sp>
        <p:nvSpPr>
          <p:cNvPr id="351" name="CustomShape 12"/>
          <p:cNvSpPr/>
          <p:nvPr/>
        </p:nvSpPr>
        <p:spPr>
          <a:xfrm>
            <a:off x="6324480" y="762120"/>
            <a:ext cx="304560" cy="171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strike="noStrike" spc="-1">
                <a:solidFill>
                  <a:srgbClr val="FFFFFF"/>
                </a:solidFill>
                <a:uFill>
                  <a:solidFill>
                    <a:srgbClr val="FFFFFF"/>
                  </a:solidFill>
                </a:uFill>
                <a:latin typeface="Arial Black"/>
              </a:rPr>
              <a:t>(0,0)</a:t>
            </a:r>
            <a:endParaRPr/>
          </a:p>
        </p:txBody>
      </p:sp>
      <p:sp>
        <p:nvSpPr>
          <p:cNvPr id="352" name="CustomShape 13"/>
          <p:cNvSpPr/>
          <p:nvPr/>
        </p:nvSpPr>
        <p:spPr>
          <a:xfrm>
            <a:off x="5257800" y="685800"/>
            <a:ext cx="342720" cy="118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strike="noStrike" spc="-1">
                <a:solidFill>
                  <a:srgbClr val="FFFFFF"/>
                </a:solidFill>
                <a:uFill>
                  <a:solidFill>
                    <a:srgbClr val="FFFFFF"/>
                  </a:solidFill>
                </a:uFill>
                <a:latin typeface="Arial Black"/>
              </a:rPr>
              <a:t>(N-1)</a:t>
            </a:r>
            <a:endParaRPr/>
          </a:p>
        </p:txBody>
      </p:sp>
      <p:sp>
        <p:nvSpPr>
          <p:cNvPr id="353" name="Line 14"/>
          <p:cNvSpPr/>
          <p:nvPr/>
        </p:nvSpPr>
        <p:spPr>
          <a:xfrm>
            <a:off x="6476760" y="1523880"/>
            <a:ext cx="0" cy="571320"/>
          </a:xfrm>
          <a:prstGeom prst="line">
            <a:avLst/>
          </a:prstGeom>
          <a:ln w="9360">
            <a:solidFill>
              <a:srgbClr val="000000"/>
            </a:solidFill>
            <a:round/>
            <a:tailEnd type="triangle" w="med" len="med"/>
          </a:ln>
        </p:spPr>
        <p:style>
          <a:lnRef idx="0">
            <a:scrgbClr r="0" g="0" b="0"/>
          </a:lnRef>
          <a:fillRef idx="0">
            <a:scrgbClr r="0" g="0" b="0"/>
          </a:fillRef>
          <a:effectRef idx="0">
            <a:scrgbClr r="0" g="0" b="0"/>
          </a:effectRef>
          <a:fontRef idx="minor"/>
        </p:style>
      </p:sp>
      <p:sp>
        <p:nvSpPr>
          <p:cNvPr id="354" name="CustomShape 15"/>
          <p:cNvSpPr/>
          <p:nvPr/>
        </p:nvSpPr>
        <p:spPr>
          <a:xfrm>
            <a:off x="3048120" y="1143000"/>
            <a:ext cx="1009440" cy="171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900" i="1" strike="noStrike" spc="-1">
                <a:solidFill>
                  <a:srgbClr val="FFFFFF"/>
                </a:solidFill>
                <a:uFill>
                  <a:solidFill>
                    <a:srgbClr val="FFFFFF"/>
                  </a:solidFill>
                </a:uFill>
                <a:latin typeface="Arial Black"/>
              </a:rPr>
              <a:t>Row Transforms</a:t>
            </a:r>
            <a:endParaRPr/>
          </a:p>
        </p:txBody>
      </p:sp>
      <p:sp>
        <p:nvSpPr>
          <p:cNvPr id="355" name="CustomShape 16"/>
          <p:cNvSpPr/>
          <p:nvPr/>
        </p:nvSpPr>
        <p:spPr>
          <a:xfrm>
            <a:off x="4495680" y="914400"/>
            <a:ext cx="1028520" cy="7999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56" name="Line 17"/>
          <p:cNvSpPr/>
          <p:nvPr/>
        </p:nvSpPr>
        <p:spPr>
          <a:xfrm>
            <a:off x="5410080" y="914400"/>
            <a:ext cx="799920" cy="0"/>
          </a:xfrm>
          <a:prstGeom prst="line">
            <a:avLst/>
          </a:prstGeom>
          <a:ln w="9360">
            <a:solidFill>
              <a:srgbClr val="000000"/>
            </a:solidFill>
            <a:round/>
            <a:tailEnd type="triangle" w="med" len="med"/>
          </a:ln>
        </p:spPr>
        <p:style>
          <a:lnRef idx="0">
            <a:scrgbClr r="0" g="0" b="0"/>
          </a:lnRef>
          <a:fillRef idx="0">
            <a:scrgbClr r="0" g="0" b="0"/>
          </a:fillRef>
          <a:effectRef idx="0">
            <a:scrgbClr r="0" g="0" b="0"/>
          </a:effectRef>
          <a:fontRef idx="minor"/>
        </p:style>
      </p:sp>
      <p:sp>
        <p:nvSpPr>
          <p:cNvPr id="357" name="Line 18"/>
          <p:cNvSpPr/>
          <p:nvPr/>
        </p:nvSpPr>
        <p:spPr>
          <a:xfrm>
            <a:off x="4495680" y="1676160"/>
            <a:ext cx="0" cy="457200"/>
          </a:xfrm>
          <a:prstGeom prst="line">
            <a:avLst/>
          </a:prstGeom>
          <a:ln w="9360">
            <a:solidFill>
              <a:srgbClr val="000000"/>
            </a:solidFill>
            <a:round/>
            <a:tailEnd type="triangle" w="med" len="med"/>
          </a:ln>
        </p:spPr>
        <p:style>
          <a:lnRef idx="0">
            <a:scrgbClr r="0" g="0" b="0"/>
          </a:lnRef>
          <a:fillRef idx="0">
            <a:scrgbClr r="0" g="0" b="0"/>
          </a:fillRef>
          <a:effectRef idx="0">
            <a:scrgbClr r="0" g="0" b="0"/>
          </a:effectRef>
          <a:fontRef idx="minor"/>
        </p:style>
      </p:sp>
      <p:sp>
        <p:nvSpPr>
          <p:cNvPr id="358" name="CustomShape 19"/>
          <p:cNvSpPr/>
          <p:nvPr/>
        </p:nvSpPr>
        <p:spPr>
          <a:xfrm>
            <a:off x="4648320" y="1143000"/>
            <a:ext cx="571320" cy="36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000" strike="noStrike" spc="-1">
                <a:solidFill>
                  <a:srgbClr val="B2B2B2"/>
                </a:solidFill>
                <a:uFill>
                  <a:solidFill>
                    <a:srgbClr val="FFFFFF"/>
                  </a:solidFill>
                </a:uFill>
                <a:latin typeface="Arial Black"/>
              </a:rPr>
              <a:t>F(x,v)</a:t>
            </a:r>
            <a:endParaRPr/>
          </a:p>
        </p:txBody>
      </p:sp>
      <p:sp>
        <p:nvSpPr>
          <p:cNvPr id="359" name="CustomShape 20"/>
          <p:cNvSpPr/>
          <p:nvPr/>
        </p:nvSpPr>
        <p:spPr>
          <a:xfrm>
            <a:off x="4114800" y="1676520"/>
            <a:ext cx="342720" cy="118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strike="noStrike" spc="-1">
                <a:solidFill>
                  <a:srgbClr val="FFFFFF"/>
                </a:solidFill>
                <a:uFill>
                  <a:solidFill>
                    <a:srgbClr val="FFFFFF"/>
                  </a:solidFill>
                </a:uFill>
                <a:latin typeface="Arial Black"/>
              </a:rPr>
              <a:t>(N-1)</a:t>
            </a:r>
            <a:endParaRPr/>
          </a:p>
        </p:txBody>
      </p:sp>
      <p:sp>
        <p:nvSpPr>
          <p:cNvPr id="360" name="CustomShape 21"/>
          <p:cNvSpPr/>
          <p:nvPr/>
        </p:nvSpPr>
        <p:spPr>
          <a:xfrm>
            <a:off x="6477120" y="914400"/>
            <a:ext cx="1028520" cy="7999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61" name="CustomShape 22"/>
          <p:cNvSpPr/>
          <p:nvPr/>
        </p:nvSpPr>
        <p:spPr>
          <a:xfrm>
            <a:off x="6629400" y="1066680"/>
            <a:ext cx="571320" cy="36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000" strike="noStrike" spc="-1">
                <a:solidFill>
                  <a:srgbClr val="B2B2B2"/>
                </a:solidFill>
                <a:uFill>
                  <a:solidFill>
                    <a:srgbClr val="FFFFFF"/>
                  </a:solidFill>
                </a:uFill>
                <a:latin typeface="Arial Black"/>
              </a:rPr>
              <a:t>F(u,v)</a:t>
            </a:r>
            <a:endParaRPr/>
          </a:p>
        </p:txBody>
      </p:sp>
      <p:sp>
        <p:nvSpPr>
          <p:cNvPr id="362" name="Line 23"/>
          <p:cNvSpPr/>
          <p:nvPr/>
        </p:nvSpPr>
        <p:spPr>
          <a:xfrm>
            <a:off x="7543800" y="1066680"/>
            <a:ext cx="799920" cy="0"/>
          </a:xfrm>
          <a:prstGeom prst="line">
            <a:avLst/>
          </a:prstGeom>
          <a:ln w="9360">
            <a:solidFill>
              <a:srgbClr val="000000"/>
            </a:solidFill>
            <a:round/>
            <a:tailEnd type="triangle" w="med" len="med"/>
          </a:ln>
        </p:spPr>
        <p:style>
          <a:lnRef idx="0">
            <a:scrgbClr r="0" g="0" b="0"/>
          </a:lnRef>
          <a:fillRef idx="0">
            <a:scrgbClr r="0" g="0" b="0"/>
          </a:fillRef>
          <a:effectRef idx="0">
            <a:scrgbClr r="0" g="0" b="0"/>
          </a:effectRef>
          <a:fontRef idx="minor"/>
        </p:style>
      </p:sp>
      <p:sp>
        <p:nvSpPr>
          <p:cNvPr id="363" name="CustomShape 24"/>
          <p:cNvSpPr/>
          <p:nvPr/>
        </p:nvSpPr>
        <p:spPr>
          <a:xfrm>
            <a:off x="7238880" y="762120"/>
            <a:ext cx="342720" cy="118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strike="noStrike" spc="-1">
                <a:solidFill>
                  <a:srgbClr val="FFFFFF"/>
                </a:solidFill>
                <a:uFill>
                  <a:solidFill>
                    <a:srgbClr val="FFFFFF"/>
                  </a:solidFill>
                </a:uFill>
                <a:latin typeface="Arial Black"/>
              </a:rPr>
              <a:t>(N-1)</a:t>
            </a:r>
            <a:endParaRPr/>
          </a:p>
        </p:txBody>
      </p:sp>
      <p:sp>
        <p:nvSpPr>
          <p:cNvPr id="364" name="CustomShape 25"/>
          <p:cNvSpPr/>
          <p:nvPr/>
        </p:nvSpPr>
        <p:spPr>
          <a:xfrm flipV="1">
            <a:off x="4419720" y="762120"/>
            <a:ext cx="304560" cy="151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strike="noStrike" spc="-1">
                <a:solidFill>
                  <a:srgbClr val="FFFFFF"/>
                </a:solidFill>
                <a:uFill>
                  <a:solidFill>
                    <a:srgbClr val="FFFFFF"/>
                  </a:solidFill>
                </a:uFill>
                <a:latin typeface="Arial Black"/>
              </a:rPr>
              <a:t>(0,0)</a:t>
            </a:r>
            <a:endParaRPr/>
          </a:p>
        </p:txBody>
      </p:sp>
      <p:sp>
        <p:nvSpPr>
          <p:cNvPr id="365" name="CustomShape 26"/>
          <p:cNvSpPr/>
          <p:nvPr/>
        </p:nvSpPr>
        <p:spPr>
          <a:xfrm>
            <a:off x="4267080" y="1905120"/>
            <a:ext cx="114120" cy="114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900" i="1" strike="noStrike" spc="-1">
                <a:solidFill>
                  <a:srgbClr val="FFFFFF"/>
                </a:solidFill>
                <a:uFill>
                  <a:solidFill>
                    <a:srgbClr val="FFFFFF"/>
                  </a:solidFill>
                </a:uFill>
                <a:latin typeface="Arial Black"/>
              </a:rPr>
              <a:t>x</a:t>
            </a:r>
            <a:endParaRPr/>
          </a:p>
        </p:txBody>
      </p:sp>
      <p:sp>
        <p:nvSpPr>
          <p:cNvPr id="366" name="CustomShape 27"/>
          <p:cNvSpPr/>
          <p:nvPr/>
        </p:nvSpPr>
        <p:spPr>
          <a:xfrm>
            <a:off x="5943600" y="685800"/>
            <a:ext cx="75960" cy="190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i="1" strike="noStrike" spc="-1">
                <a:solidFill>
                  <a:srgbClr val="FFFFFF"/>
                </a:solidFill>
                <a:uFill>
                  <a:solidFill>
                    <a:srgbClr val="FFFFFF"/>
                  </a:solidFill>
                </a:uFill>
                <a:latin typeface="Arial Black"/>
              </a:rPr>
              <a:t>v</a:t>
            </a:r>
            <a:endParaRPr/>
          </a:p>
        </p:txBody>
      </p:sp>
      <p:sp>
        <p:nvSpPr>
          <p:cNvPr id="367" name="CustomShape 28"/>
          <p:cNvSpPr/>
          <p:nvPr/>
        </p:nvSpPr>
        <p:spPr>
          <a:xfrm>
            <a:off x="7696080" y="762120"/>
            <a:ext cx="75960" cy="190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i="1" strike="noStrike" spc="-1">
                <a:solidFill>
                  <a:srgbClr val="FFFFFF"/>
                </a:solidFill>
                <a:uFill>
                  <a:solidFill>
                    <a:srgbClr val="FFFFFF"/>
                  </a:solidFill>
                </a:uFill>
                <a:latin typeface="Arial Black"/>
              </a:rPr>
              <a:t>v</a:t>
            </a:r>
            <a:endParaRPr/>
          </a:p>
        </p:txBody>
      </p:sp>
      <p:sp>
        <p:nvSpPr>
          <p:cNvPr id="368" name="CustomShape 29"/>
          <p:cNvSpPr/>
          <p:nvPr/>
        </p:nvSpPr>
        <p:spPr>
          <a:xfrm>
            <a:off x="6248520" y="1981080"/>
            <a:ext cx="85320" cy="190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000" i="1" strike="noStrike" spc="-1">
                <a:solidFill>
                  <a:srgbClr val="FFFFFF"/>
                </a:solidFill>
                <a:uFill>
                  <a:solidFill>
                    <a:srgbClr val="FFFFFF"/>
                  </a:solidFill>
                </a:uFill>
                <a:latin typeface="Arial Black"/>
              </a:rPr>
              <a:t>u</a:t>
            </a:r>
            <a:endParaRPr/>
          </a:p>
        </p:txBody>
      </p:sp>
      <p:sp>
        <p:nvSpPr>
          <p:cNvPr id="369" name="Line 30"/>
          <p:cNvSpPr/>
          <p:nvPr/>
        </p:nvSpPr>
        <p:spPr>
          <a:xfrm>
            <a:off x="3200400" y="1447560"/>
            <a:ext cx="685800" cy="0"/>
          </a:xfrm>
          <a:prstGeom prst="line">
            <a:avLst/>
          </a:prstGeom>
          <a:ln w="9360">
            <a:solidFill>
              <a:srgbClr val="000000"/>
            </a:solidFill>
            <a:round/>
            <a:tailEnd type="triangle" w="med" len="med"/>
          </a:ln>
        </p:spPr>
        <p:style>
          <a:lnRef idx="0">
            <a:scrgbClr r="0" g="0" b="0"/>
          </a:lnRef>
          <a:fillRef idx="0">
            <a:scrgbClr r="0" g="0" b="0"/>
          </a:fillRef>
          <a:effectRef idx="0">
            <a:scrgbClr r="0" g="0" b="0"/>
          </a:effectRef>
          <a:fontRef idx="minor"/>
        </p:style>
      </p:sp>
      <p:sp>
        <p:nvSpPr>
          <p:cNvPr id="370" name="Line 31"/>
          <p:cNvSpPr/>
          <p:nvPr/>
        </p:nvSpPr>
        <p:spPr>
          <a:xfrm>
            <a:off x="5715000" y="1295280"/>
            <a:ext cx="571320" cy="0"/>
          </a:xfrm>
          <a:prstGeom prst="line">
            <a:avLst/>
          </a:prstGeom>
          <a:ln w="9360">
            <a:solidFill>
              <a:srgbClr val="000000"/>
            </a:solidFill>
            <a:round/>
            <a:tailEnd type="triangle" w="med" len="med"/>
          </a:ln>
        </p:spPr>
        <p:style>
          <a:lnRef idx="0">
            <a:scrgbClr r="0" g="0" b="0"/>
          </a:lnRef>
          <a:fillRef idx="0">
            <a:scrgbClr r="0" g="0" b="0"/>
          </a:fillRef>
          <a:effectRef idx="0">
            <a:scrgbClr r="0" g="0" b="0"/>
          </a:effectRef>
          <a:fontRef idx="minor"/>
        </p:style>
      </p:sp>
      <p:sp>
        <p:nvSpPr>
          <p:cNvPr id="371" name="CustomShape 32"/>
          <p:cNvSpPr/>
          <p:nvPr/>
        </p:nvSpPr>
        <p:spPr>
          <a:xfrm>
            <a:off x="5638680" y="1066680"/>
            <a:ext cx="713880" cy="456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900" i="1" strike="noStrike" spc="-1">
                <a:solidFill>
                  <a:srgbClr val="FFFFFF"/>
                </a:solidFill>
                <a:uFill>
                  <a:solidFill>
                    <a:srgbClr val="FFFFFF"/>
                  </a:solidFill>
                </a:uFill>
                <a:latin typeface="Arial Black"/>
              </a:rPr>
              <a:t>Coloumn </a:t>
            </a:r>
            <a:endParaRPr/>
          </a:p>
          <a:p>
            <a:pPr algn="ctr">
              <a:lnSpc>
                <a:spcPct val="100000"/>
              </a:lnSpc>
            </a:pPr>
            <a:r>
              <a:rPr lang="en-US" sz="900" i="1" strike="noStrike" spc="-1">
                <a:solidFill>
                  <a:srgbClr val="FFFFFF"/>
                </a:solidFill>
                <a:uFill>
                  <a:solidFill>
                    <a:srgbClr val="FFFFFF"/>
                  </a:solidFill>
                </a:uFill>
                <a:latin typeface="Arial Black"/>
              </a:rPr>
              <a:t>Transforms</a:t>
            </a:r>
            <a:endParaRPr/>
          </a:p>
        </p:txBody>
      </p:sp>
      <p:sp>
        <p:nvSpPr>
          <p:cNvPr id="372" name="TextShape 33"/>
          <p:cNvSpPr txBox="1"/>
          <p:nvPr/>
        </p:nvSpPr>
        <p:spPr>
          <a:xfrm>
            <a:off x="457200" y="274680"/>
            <a:ext cx="8229240" cy="1142640"/>
          </a:xfrm>
          <a:prstGeom prst="rect">
            <a:avLst/>
          </a:prstGeom>
          <a:noFill/>
          <a:ln>
            <a:noFill/>
          </a:ln>
        </p:spPr>
        <p:txBody>
          <a:bodyPr anchor="ctr"/>
          <a:lstStyle/>
          <a:p>
            <a:endParaRPr/>
          </a:p>
        </p:txBody>
      </p:sp>
      <p:sp>
        <p:nvSpPr>
          <p:cNvPr id="373" name="CustomShape 34"/>
          <p:cNvSpPr/>
          <p:nvPr/>
        </p:nvSpPr>
        <p:spPr>
          <a:xfrm>
            <a:off x="1219320" y="2743200"/>
            <a:ext cx="7543440" cy="60912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en-US" sz="2000" strike="noStrike" spc="-1">
                <a:solidFill>
                  <a:srgbClr val="000000"/>
                </a:solidFill>
                <a:uFill>
                  <a:solidFill>
                    <a:srgbClr val="FFFFFF"/>
                  </a:solidFill>
                </a:uFill>
                <a:latin typeface="Calibri"/>
              </a:rPr>
              <a:t>                            	         </a:t>
            </a:r>
            <a:r>
              <a:rPr lang="en-US" sz="2000" strike="noStrike" spc="-1">
                <a:solidFill>
                  <a:srgbClr val="0000FF"/>
                </a:solidFill>
                <a:uFill>
                  <a:solidFill>
                    <a:srgbClr val="FFFFFF"/>
                  </a:solidFill>
                </a:uFill>
                <a:latin typeface="Times New Roman"/>
              </a:rPr>
              <a:t>After Row 		After Column</a:t>
            </a:r>
            <a:endParaRPr/>
          </a:p>
          <a:p>
            <a:pPr>
              <a:lnSpc>
                <a:spcPct val="100000"/>
              </a:lnSpc>
            </a:pPr>
            <a:r>
              <a:rPr lang="en-US" sz="2000" strike="noStrike" spc="-1">
                <a:solidFill>
                  <a:srgbClr val="0000FF"/>
                </a:solidFill>
                <a:uFill>
                  <a:solidFill>
                    <a:srgbClr val="FFFFFF"/>
                  </a:solidFill>
                </a:uFill>
                <a:latin typeface="Times New Roman"/>
              </a:rPr>
              <a:t>     Original Image           Transformation                	Transformation</a:t>
            </a:r>
            <a:endParaRPr/>
          </a:p>
        </p:txBody>
      </p:sp>
      <p:sp>
        <p:nvSpPr>
          <p:cNvPr id="374" name="TextShape 35"/>
          <p:cNvSpPr txBox="1"/>
          <p:nvPr/>
        </p:nvSpPr>
        <p:spPr>
          <a:xfrm>
            <a:off x="6553080" y="6356520"/>
            <a:ext cx="2133360" cy="364680"/>
          </a:xfrm>
          <a:prstGeom prst="rect">
            <a:avLst/>
          </a:prstGeom>
          <a:noFill/>
          <a:ln>
            <a:noFill/>
          </a:ln>
        </p:spPr>
        <p:txBody>
          <a:bodyPr anchor="ctr"/>
          <a:lstStyle/>
          <a:p>
            <a:pPr algn="r">
              <a:lnSpc>
                <a:spcPct val="100000"/>
              </a:lnSpc>
            </a:pPr>
            <a:fld id="{F12DC035-B193-49BD-A2E6-B70B697FFEED}" type="slidenum">
              <a:rPr lang="en-US" sz="1200" strike="noStrike" spc="-1">
                <a:solidFill>
                  <a:srgbClr val="8B8B8B"/>
                </a:solidFill>
                <a:uFill>
                  <a:solidFill>
                    <a:srgbClr val="FFFFFF"/>
                  </a:solidFill>
                </a:uFill>
                <a:latin typeface="Calibri"/>
              </a:rPr>
              <a:t>51</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Translation Property</a:t>
            </a:r>
            <a:endParaRPr/>
          </a:p>
        </p:txBody>
      </p:sp>
      <p:sp>
        <p:nvSpPr>
          <p:cNvPr id="376"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90000"/>
              </a:lnSpc>
            </a:pPr>
            <a:endParaRPr/>
          </a:p>
          <a:p>
            <a:pPr marL="343080" indent="-342720">
              <a:lnSpc>
                <a:spcPct val="90000"/>
              </a:lnSpc>
            </a:pPr>
            <a:r>
              <a:rPr lang="en-US" sz="2000" strike="noStrike" spc="-1">
                <a:solidFill>
                  <a:srgbClr val="000000"/>
                </a:solidFill>
                <a:uFill>
                  <a:solidFill>
                    <a:srgbClr val="FFFFFF"/>
                  </a:solidFill>
                </a:uFill>
                <a:latin typeface="Comic Sans MS"/>
              </a:rPr>
              <a:t>		</a:t>
            </a:r>
            <a:r>
              <a:rPr lang="en-US" sz="2000" strike="noStrike" spc="-1">
                <a:solidFill>
                  <a:srgbClr val="0000FF"/>
                </a:solidFill>
                <a:uFill>
                  <a:solidFill>
                    <a:srgbClr val="FFFFFF"/>
                  </a:solidFill>
                </a:uFill>
                <a:latin typeface="Times New Roman"/>
              </a:rPr>
              <a:t>f(x,y) exp[j2p(u</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x + v</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y)/N] </a:t>
            </a:r>
            <a:r>
              <a:rPr lang="en-US" sz="2000" strike="noStrike" spc="-1">
                <a:solidFill>
                  <a:srgbClr val="E46C0A"/>
                </a:solidFill>
                <a:uFill>
                  <a:solidFill>
                    <a:srgbClr val="FFFFFF"/>
                  </a:solidFill>
                </a:uFill>
                <a:latin typeface="Wingdings"/>
              </a:rPr>
              <a:t></a:t>
            </a:r>
            <a:r>
              <a:rPr lang="en-US" sz="2000" strike="noStrike" spc="-1">
                <a:solidFill>
                  <a:srgbClr val="0000FF"/>
                </a:solidFill>
                <a:uFill>
                  <a:solidFill>
                    <a:srgbClr val="FFFFFF"/>
                  </a:solidFill>
                </a:uFill>
                <a:latin typeface="Times New Roman"/>
              </a:rPr>
              <a:t> F(u – u</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v – v</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a:t>
            </a:r>
            <a:endParaRPr/>
          </a:p>
          <a:p>
            <a:pPr marL="343080" indent="-342720">
              <a:lnSpc>
                <a:spcPct val="90000"/>
              </a:lnSpc>
            </a:pPr>
            <a:endParaRPr/>
          </a:p>
          <a:p>
            <a:pPr marL="343080" indent="-342720" algn="ctr">
              <a:lnSpc>
                <a:spcPct val="90000"/>
              </a:lnSpc>
            </a:pPr>
            <a:r>
              <a:rPr lang="en-US" sz="2000" strike="noStrike" spc="-1">
                <a:solidFill>
                  <a:srgbClr val="0000FF"/>
                </a:solidFill>
                <a:uFill>
                  <a:solidFill>
                    <a:srgbClr val="FFFFFF"/>
                  </a:solidFill>
                </a:uFill>
                <a:latin typeface="Times New Roman"/>
              </a:rPr>
              <a:t>	and</a:t>
            </a:r>
            <a:endParaRPr/>
          </a:p>
          <a:p>
            <a:pPr marL="343080" indent="-342720">
              <a:lnSpc>
                <a:spcPct val="90000"/>
              </a:lnSpc>
            </a:pPr>
            <a:r>
              <a:rPr lang="en-US" sz="2000" strike="noStrike" spc="-1">
                <a:solidFill>
                  <a:srgbClr val="0000FF"/>
                </a:solidFill>
                <a:uFill>
                  <a:solidFill>
                    <a:srgbClr val="FFFFFF"/>
                  </a:solidFill>
                </a:uFill>
                <a:latin typeface="Times New Roman"/>
              </a:rPr>
              <a:t>               f(x – x</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y – y</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a:t>
            </a:r>
            <a:r>
              <a:rPr lang="en-US" sz="2000" strike="noStrike" spc="-1">
                <a:solidFill>
                  <a:srgbClr val="E46C0A"/>
                </a:solidFill>
                <a:uFill>
                  <a:solidFill>
                    <a:srgbClr val="FFFFFF"/>
                  </a:solidFill>
                </a:uFill>
                <a:latin typeface="Wingdings"/>
              </a:rPr>
              <a:t></a:t>
            </a:r>
            <a:r>
              <a:rPr lang="en-US" sz="2000" strike="noStrike" spc="-1">
                <a:solidFill>
                  <a:srgbClr val="0000FF"/>
                </a:solidFill>
                <a:uFill>
                  <a:solidFill>
                    <a:srgbClr val="FFFFFF"/>
                  </a:solidFill>
                </a:uFill>
                <a:latin typeface="Times New Roman"/>
              </a:rPr>
              <a:t> F(u,v)exp[-j2p(ux</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 vy</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)/N]</a:t>
            </a:r>
            <a:endParaRPr/>
          </a:p>
          <a:p>
            <a:pPr marL="343080" indent="-342720">
              <a:lnSpc>
                <a:spcPct val="90000"/>
              </a:lnSpc>
            </a:pPr>
            <a:endParaRPr/>
          </a:p>
          <a:p>
            <a:pPr marL="343080" indent="-342720">
              <a:lnSpc>
                <a:spcPct val="90000"/>
              </a:lnSpc>
              <a:buClr>
                <a:srgbClr val="0000FF"/>
              </a:buClr>
              <a:buFont typeface="Arial"/>
              <a:buChar char="•"/>
            </a:pPr>
            <a:r>
              <a:rPr lang="en-US" sz="2000" strike="noStrike" spc="-1">
                <a:solidFill>
                  <a:srgbClr val="0000FF"/>
                </a:solidFill>
                <a:uFill>
                  <a:solidFill>
                    <a:srgbClr val="FFFFFF"/>
                  </a:solidFill>
                </a:uFill>
                <a:latin typeface="Times New Roman"/>
              </a:rPr>
              <a:t>If u</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v</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 N/2  then </a:t>
            </a:r>
            <a:endParaRPr/>
          </a:p>
          <a:p>
            <a:pPr marL="343080" indent="-342720">
              <a:lnSpc>
                <a:spcPct val="90000"/>
              </a:lnSpc>
              <a:buClr>
                <a:srgbClr val="0000FF"/>
              </a:buClr>
              <a:buFont typeface="Arial"/>
              <a:buChar char="•"/>
            </a:pPr>
            <a:r>
              <a:rPr lang="en-US" sz="2000" strike="noStrike" spc="-1">
                <a:solidFill>
                  <a:srgbClr val="0000FF"/>
                </a:solidFill>
                <a:uFill>
                  <a:solidFill>
                    <a:srgbClr val="FFFFFF"/>
                  </a:solidFill>
                </a:uFill>
                <a:latin typeface="Times New Roman"/>
              </a:rPr>
              <a:t>  	exp[j2p(u</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x + v</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y)/N]  = exp[</a:t>
            </a:r>
            <a:r>
              <a:rPr lang="en-US" sz="2000" b="1" strike="noStrike" spc="-1">
                <a:solidFill>
                  <a:srgbClr val="0000FF"/>
                </a:solidFill>
                <a:uFill>
                  <a:solidFill>
                    <a:srgbClr val="FFFFFF"/>
                  </a:solidFill>
                </a:uFill>
                <a:latin typeface="Times New Roman"/>
              </a:rPr>
              <a:t>jp (x+y)]  = (-1)</a:t>
            </a:r>
            <a:r>
              <a:rPr lang="en-US" sz="2000" b="1" strike="noStrike" spc="-1" baseline="30000">
                <a:solidFill>
                  <a:srgbClr val="0000FF"/>
                </a:solidFill>
                <a:uFill>
                  <a:solidFill>
                    <a:srgbClr val="FFFFFF"/>
                  </a:solidFill>
                </a:uFill>
                <a:latin typeface="Times New Roman"/>
              </a:rPr>
              <a:t>x+y</a:t>
            </a:r>
            <a:endParaRPr/>
          </a:p>
          <a:p>
            <a:pPr marL="343080" indent="-342720">
              <a:lnSpc>
                <a:spcPct val="90000"/>
              </a:lnSpc>
            </a:pPr>
            <a:r>
              <a:rPr lang="en-US" sz="2000" strike="noStrike" spc="-1">
                <a:solidFill>
                  <a:srgbClr val="0000FF"/>
                </a:solidFill>
                <a:uFill>
                  <a:solidFill>
                    <a:srgbClr val="FFFFFF"/>
                  </a:solidFill>
                </a:uFill>
                <a:latin typeface="Times New Roman"/>
              </a:rPr>
              <a:t>     and</a:t>
            </a:r>
            <a:endParaRPr/>
          </a:p>
          <a:p>
            <a:pPr marL="343080" indent="-342720">
              <a:lnSpc>
                <a:spcPct val="90000"/>
              </a:lnSpc>
            </a:pPr>
            <a:r>
              <a:rPr lang="en-US" sz="2000" strike="noStrike" spc="-1">
                <a:solidFill>
                  <a:srgbClr val="0000FF"/>
                </a:solidFill>
                <a:uFill>
                  <a:solidFill>
                    <a:srgbClr val="FFFFFF"/>
                  </a:solidFill>
                </a:uFill>
                <a:latin typeface="Times New Roman"/>
              </a:rPr>
              <a:t>		f(x,y) </a:t>
            </a:r>
            <a:r>
              <a:rPr lang="en-US" sz="2000" b="1" strike="noStrike" spc="-1">
                <a:solidFill>
                  <a:srgbClr val="0000FF"/>
                </a:solidFill>
                <a:uFill>
                  <a:solidFill>
                    <a:srgbClr val="FFFFFF"/>
                  </a:solidFill>
                </a:uFill>
                <a:latin typeface="Times New Roman"/>
              </a:rPr>
              <a:t>(-1)</a:t>
            </a:r>
            <a:r>
              <a:rPr lang="en-US" sz="2000" b="1" strike="noStrike" spc="-1" baseline="30000">
                <a:solidFill>
                  <a:srgbClr val="0000FF"/>
                </a:solidFill>
                <a:uFill>
                  <a:solidFill>
                    <a:srgbClr val="FFFFFF"/>
                  </a:solidFill>
                </a:uFill>
                <a:latin typeface="Times New Roman"/>
              </a:rPr>
              <a:t>x+y </a:t>
            </a:r>
            <a:r>
              <a:rPr lang="en-US" sz="2000" strike="noStrike" spc="-1">
                <a:solidFill>
                  <a:srgbClr val="0000FF"/>
                </a:solidFill>
                <a:uFill>
                  <a:solidFill>
                    <a:srgbClr val="FFFFFF"/>
                  </a:solidFill>
                </a:uFill>
                <a:latin typeface="Wingdings"/>
              </a:rPr>
              <a:t></a:t>
            </a:r>
            <a:r>
              <a:rPr lang="en-US" sz="2000" strike="noStrike" spc="-1">
                <a:solidFill>
                  <a:srgbClr val="0000FF"/>
                </a:solidFill>
                <a:uFill>
                  <a:solidFill>
                    <a:srgbClr val="FFFFFF"/>
                  </a:solidFill>
                </a:uFill>
                <a:latin typeface="Times New Roman"/>
              </a:rPr>
              <a:t>F (u-N/2,v-N/2)</a:t>
            </a:r>
            <a:r>
              <a:rPr lang="en-US" sz="2000" b="1" strike="noStrike" spc="-1" baseline="30000">
                <a:solidFill>
                  <a:srgbClr val="0000FF"/>
                </a:solidFill>
                <a:uFill>
                  <a:solidFill>
                    <a:srgbClr val="FFFFFF"/>
                  </a:solidFill>
                </a:uFill>
                <a:latin typeface="Times New Roman"/>
              </a:rPr>
              <a:t> </a:t>
            </a:r>
            <a:endParaRPr/>
          </a:p>
          <a:p>
            <a:pPr marL="343080" indent="-342720">
              <a:lnSpc>
                <a:spcPct val="90000"/>
              </a:lnSpc>
            </a:pPr>
            <a:endParaRPr/>
          </a:p>
          <a:p>
            <a:pPr marL="343080" indent="-342720">
              <a:lnSpc>
                <a:spcPct val="90000"/>
              </a:lnSpc>
              <a:buClr>
                <a:srgbClr val="0000FF"/>
              </a:buClr>
              <a:buFont typeface="Arial"/>
              <a:buChar char="•"/>
            </a:pPr>
            <a:r>
              <a:rPr lang="en-US" sz="2000" b="1" strike="noStrike" spc="-1">
                <a:solidFill>
                  <a:srgbClr val="0000FF"/>
                </a:solidFill>
                <a:uFill>
                  <a:solidFill>
                    <a:srgbClr val="FFFFFF"/>
                  </a:solidFill>
                </a:uFill>
                <a:latin typeface="Times New Roman"/>
              </a:rPr>
              <a:t>So, origin of the Fourier Transform of f(x,y) can be moved to the center of its corresponding NxN frequency square simply by multiplying f(x,y) by  </a:t>
            </a:r>
            <a:r>
              <a:rPr lang="en-US" sz="2000" b="1" strike="noStrike" spc="-1">
                <a:solidFill>
                  <a:srgbClr val="C00000"/>
                </a:solidFill>
                <a:uFill>
                  <a:solidFill>
                    <a:srgbClr val="FFFFFF"/>
                  </a:solidFill>
                </a:uFill>
                <a:latin typeface="Times New Roman"/>
              </a:rPr>
              <a:t>(-1)</a:t>
            </a:r>
            <a:r>
              <a:rPr lang="en-US" sz="2000" b="1" strike="noStrike" spc="-1" baseline="30000">
                <a:solidFill>
                  <a:srgbClr val="C00000"/>
                </a:solidFill>
                <a:uFill>
                  <a:solidFill>
                    <a:srgbClr val="FFFFFF"/>
                  </a:solidFill>
                </a:uFill>
                <a:latin typeface="Times New Roman"/>
              </a:rPr>
              <a:t>x+y.</a:t>
            </a:r>
            <a:endParaRPr/>
          </a:p>
          <a:p>
            <a:pPr marL="343080" indent="-342720">
              <a:lnSpc>
                <a:spcPct val="90000"/>
              </a:lnSpc>
            </a:pPr>
            <a:endParaRPr/>
          </a:p>
          <a:p>
            <a:pPr marL="343080" indent="-342720">
              <a:lnSpc>
                <a:spcPct val="90000"/>
              </a:lnSpc>
              <a:buClr>
                <a:srgbClr val="0000FF"/>
              </a:buClr>
              <a:buFont typeface="Arial"/>
              <a:buChar char="•"/>
            </a:pPr>
            <a:r>
              <a:rPr lang="en-US" sz="2000" strike="noStrike" spc="-1">
                <a:solidFill>
                  <a:srgbClr val="0000FF"/>
                </a:solidFill>
                <a:uFill>
                  <a:solidFill>
                    <a:srgbClr val="FFFFFF"/>
                  </a:solidFill>
                </a:uFill>
                <a:latin typeface="Times New Roman"/>
              </a:rPr>
              <a:t>In the one variable case this shift reduces to multiplication of f(x) by the term  </a:t>
            </a:r>
            <a:r>
              <a:rPr lang="en-US" sz="2000" b="1" strike="noStrike" spc="-1">
                <a:solidFill>
                  <a:srgbClr val="0000FF"/>
                </a:solidFill>
                <a:uFill>
                  <a:solidFill>
                    <a:srgbClr val="FFFFFF"/>
                  </a:solidFill>
                </a:uFill>
                <a:latin typeface="Times New Roman"/>
              </a:rPr>
              <a:t>(-1)</a:t>
            </a:r>
            <a:r>
              <a:rPr lang="en-US" sz="2000" b="1" strike="noStrike" spc="-1" baseline="30000">
                <a:solidFill>
                  <a:srgbClr val="0000FF"/>
                </a:solidFill>
                <a:uFill>
                  <a:solidFill>
                    <a:srgbClr val="FFFFFF"/>
                  </a:solidFill>
                </a:uFill>
                <a:latin typeface="Times New Roman"/>
              </a:rPr>
              <a:t>x.</a:t>
            </a:r>
            <a:endParaRPr/>
          </a:p>
        </p:txBody>
      </p:sp>
      <p:sp>
        <p:nvSpPr>
          <p:cNvPr id="377" name="TextShape 3"/>
          <p:cNvSpPr txBox="1"/>
          <p:nvPr/>
        </p:nvSpPr>
        <p:spPr>
          <a:xfrm>
            <a:off x="6553080" y="6356520"/>
            <a:ext cx="2133360" cy="364680"/>
          </a:xfrm>
          <a:prstGeom prst="rect">
            <a:avLst/>
          </a:prstGeom>
          <a:noFill/>
          <a:ln>
            <a:noFill/>
          </a:ln>
        </p:spPr>
        <p:txBody>
          <a:bodyPr anchor="ctr"/>
          <a:lstStyle/>
          <a:p>
            <a:pPr algn="r">
              <a:lnSpc>
                <a:spcPct val="100000"/>
              </a:lnSpc>
            </a:pPr>
            <a:fld id="{01F42E91-B654-4193-9DB0-9CB6BCC92762}" type="slidenum">
              <a:rPr lang="en-US" sz="1200" strike="noStrike" spc="-1">
                <a:solidFill>
                  <a:srgbClr val="8B8B8B"/>
                </a:solidFill>
                <a:uFill>
                  <a:solidFill>
                    <a:srgbClr val="FFFFFF"/>
                  </a:solidFill>
                </a:uFill>
                <a:latin typeface="Calibri"/>
              </a:rPr>
              <a:t>52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800" b="1" strike="noStrike" spc="-1">
                <a:solidFill>
                  <a:srgbClr val="E46C0A"/>
                </a:solidFill>
                <a:uFill>
                  <a:solidFill>
                    <a:srgbClr val="FFFFFF"/>
                  </a:solidFill>
                </a:uFill>
                <a:latin typeface="Times New Roman"/>
              </a:rPr>
              <a:t>The Optical Transform</a:t>
            </a:r>
            <a:endParaRPr/>
          </a:p>
        </p:txBody>
      </p:sp>
      <p:sp>
        <p:nvSpPr>
          <p:cNvPr id="379"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A trick to shift the (u,v) origin from the top left corner to the centre of the F</a:t>
            </a:r>
            <a:r>
              <a:rPr lang="en-US" sz="2000" strike="noStrike" spc="-1" baseline="-25000">
                <a:solidFill>
                  <a:srgbClr val="0000FF"/>
                </a:solidFill>
                <a:uFill>
                  <a:solidFill>
                    <a:srgbClr val="FFFFFF"/>
                  </a:solidFill>
                </a:uFill>
                <a:latin typeface="Times New Roman"/>
              </a:rPr>
              <a:t>uv</a:t>
            </a:r>
            <a:r>
              <a:rPr lang="en-US" sz="2000" strike="noStrike" spc="-1">
                <a:solidFill>
                  <a:srgbClr val="0000FF"/>
                </a:solidFill>
                <a:uFill>
                  <a:solidFill>
                    <a:srgbClr val="FFFFFF"/>
                  </a:solidFill>
                </a:uFill>
                <a:latin typeface="Times New Roman"/>
              </a:rPr>
              <a:t> image is to multiply the input image by alternate 1’s and -1’s before computing the DFT i.e. </a:t>
            </a:r>
            <a:endParaRPr/>
          </a:p>
          <a:p>
            <a:pPr>
              <a:lnSpc>
                <a:spcPct val="100000"/>
              </a:lnSpc>
            </a:pPr>
            <a:endParaRPr/>
          </a:p>
        </p:txBody>
      </p:sp>
      <p:sp>
        <p:nvSpPr>
          <p:cNvPr id="380" name="CustomShape 3"/>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381" name="CustomShape 4"/>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pic>
        <p:nvPicPr>
          <p:cNvPr id="382" name="Picture 6"/>
          <p:cNvPicPr/>
          <p:nvPr/>
        </p:nvPicPr>
        <p:blipFill>
          <a:blip r:embed="rId2"/>
          <a:stretch/>
        </p:blipFill>
        <p:spPr>
          <a:xfrm>
            <a:off x="1981080" y="2209680"/>
            <a:ext cx="5476680" cy="3733560"/>
          </a:xfrm>
          <a:prstGeom prst="rect">
            <a:avLst/>
          </a:prstGeom>
          <a:ln>
            <a:noFill/>
          </a:ln>
        </p:spPr>
      </p:pic>
      <p:sp>
        <p:nvSpPr>
          <p:cNvPr id="383" name="TextShape 5"/>
          <p:cNvSpPr txBox="1"/>
          <p:nvPr/>
        </p:nvSpPr>
        <p:spPr>
          <a:xfrm>
            <a:off x="6553080" y="6356520"/>
            <a:ext cx="2133360" cy="364680"/>
          </a:xfrm>
          <a:prstGeom prst="rect">
            <a:avLst/>
          </a:prstGeom>
          <a:noFill/>
          <a:ln>
            <a:noFill/>
          </a:ln>
        </p:spPr>
        <p:txBody>
          <a:bodyPr anchor="ctr"/>
          <a:lstStyle/>
          <a:p>
            <a:pPr algn="r">
              <a:lnSpc>
                <a:spcPct val="100000"/>
              </a:lnSpc>
            </a:pPr>
            <a:fld id="{5BEBBBD1-9610-4FA5-8058-389A8DF1541A}" type="slidenum">
              <a:rPr lang="en-US" sz="1200" strike="noStrike" spc="-1">
                <a:solidFill>
                  <a:srgbClr val="8B8B8B"/>
                </a:solidFill>
                <a:uFill>
                  <a:solidFill>
                    <a:srgbClr val="FFFFFF"/>
                  </a:solidFill>
                </a:uFill>
                <a:latin typeface="Calibri"/>
              </a:rPr>
              <a:t>53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extShape 1"/>
          <p:cNvSpPr txBox="1"/>
          <p:nvPr/>
        </p:nvSpPr>
        <p:spPr>
          <a:xfrm>
            <a:off x="380880" y="0"/>
            <a:ext cx="8305560" cy="761760"/>
          </a:xfrm>
          <a:prstGeom prst="rect">
            <a:avLst/>
          </a:prstGeom>
          <a:noFill/>
          <a:ln w="57240">
            <a:solidFill>
              <a:srgbClr val="92D050"/>
            </a:solidFill>
            <a:round/>
          </a:ln>
        </p:spPr>
        <p:txBody>
          <a:bodyPr anchor="ctr"/>
          <a:lstStyle/>
          <a:p>
            <a:pPr algn="ctr">
              <a:lnSpc>
                <a:spcPct val="100000"/>
              </a:lnSpc>
            </a:pPr>
            <a:r>
              <a:rPr lang="en-US" sz="3200" strike="noStrike" spc="-1">
                <a:solidFill>
                  <a:srgbClr val="000000"/>
                </a:solidFill>
                <a:uFill>
                  <a:solidFill>
                    <a:srgbClr val="FFFFFF"/>
                  </a:solidFill>
                </a:uFill>
                <a:latin typeface="Calibri"/>
              </a:rPr>
              <a:t>
</a:t>
            </a:r>
            <a:r>
              <a:rPr lang="en-US" sz="3200" b="1" strike="noStrike" spc="-1">
                <a:solidFill>
                  <a:srgbClr val="000000"/>
                </a:solidFill>
                <a:uFill>
                  <a:solidFill>
                    <a:srgbClr val="FFFFFF"/>
                  </a:solidFill>
                </a:uFill>
                <a:latin typeface="Arial"/>
              </a:rPr>
              <a:t>Displaying Phase Shows Phase Change</a:t>
            </a:r>
            <a:r>
              <a:rPr lang="en-US" sz="3200" b="1" strike="noStrike" spc="-1">
                <a:solidFill>
                  <a:srgbClr val="FF9900"/>
                </a:solidFill>
                <a:uFill>
                  <a:solidFill>
                    <a:srgbClr val="FFFFFF"/>
                  </a:solidFill>
                </a:uFill>
                <a:latin typeface="Arial"/>
              </a:rPr>
              <a:t>
</a:t>
            </a:r>
            <a:endParaRPr/>
          </a:p>
        </p:txBody>
      </p:sp>
      <p:sp>
        <p:nvSpPr>
          <p:cNvPr id="385" name="TextShape 2"/>
          <p:cNvSpPr txBox="1"/>
          <p:nvPr/>
        </p:nvSpPr>
        <p:spPr>
          <a:xfrm>
            <a:off x="380880" y="914400"/>
            <a:ext cx="8305560" cy="5487840"/>
          </a:xfrm>
          <a:prstGeom prst="rect">
            <a:avLst/>
          </a:prstGeom>
          <a:noFill/>
          <a:ln w="57240">
            <a:solidFill>
              <a:srgbClr val="00B050"/>
            </a:solidFill>
            <a:round/>
          </a:ln>
        </p:spPr>
        <p:txBody>
          <a:bodyPr/>
          <a:lstStyle/>
          <a:p>
            <a:endParaRPr/>
          </a:p>
        </p:txBody>
      </p:sp>
      <p:pic>
        <p:nvPicPr>
          <p:cNvPr id="386" name="Picture 2"/>
          <p:cNvPicPr/>
          <p:nvPr/>
        </p:nvPicPr>
        <p:blipFill>
          <a:blip r:embed="rId2"/>
          <a:stretch/>
        </p:blipFill>
        <p:spPr>
          <a:xfrm>
            <a:off x="1844280" y="1065240"/>
            <a:ext cx="1980720" cy="1980720"/>
          </a:xfrm>
          <a:prstGeom prst="rect">
            <a:avLst/>
          </a:prstGeom>
          <a:ln w="9360">
            <a:noFill/>
          </a:ln>
        </p:spPr>
      </p:pic>
      <p:pic>
        <p:nvPicPr>
          <p:cNvPr id="387" name="Picture 3"/>
          <p:cNvPicPr/>
          <p:nvPr/>
        </p:nvPicPr>
        <p:blipFill>
          <a:blip r:embed="rId3"/>
          <a:stretch/>
        </p:blipFill>
        <p:spPr>
          <a:xfrm>
            <a:off x="4968360" y="1141560"/>
            <a:ext cx="1980720" cy="1980720"/>
          </a:xfrm>
          <a:prstGeom prst="rect">
            <a:avLst/>
          </a:prstGeom>
          <a:ln w="9360">
            <a:noFill/>
          </a:ln>
        </p:spPr>
      </p:pic>
      <p:pic>
        <p:nvPicPr>
          <p:cNvPr id="388" name="Picture 4"/>
          <p:cNvPicPr/>
          <p:nvPr/>
        </p:nvPicPr>
        <p:blipFill>
          <a:blip r:embed="rId4"/>
          <a:stretch/>
        </p:blipFill>
        <p:spPr>
          <a:xfrm>
            <a:off x="1767960" y="3808440"/>
            <a:ext cx="1980720" cy="1980720"/>
          </a:xfrm>
          <a:prstGeom prst="rect">
            <a:avLst/>
          </a:prstGeom>
          <a:ln w="9360">
            <a:noFill/>
          </a:ln>
        </p:spPr>
      </p:pic>
      <p:pic>
        <p:nvPicPr>
          <p:cNvPr id="389" name="Picture 5"/>
          <p:cNvPicPr/>
          <p:nvPr/>
        </p:nvPicPr>
        <p:blipFill>
          <a:blip r:embed="rId5"/>
          <a:stretch/>
        </p:blipFill>
        <p:spPr>
          <a:xfrm>
            <a:off x="5044680" y="3808440"/>
            <a:ext cx="1980720" cy="1980720"/>
          </a:xfrm>
          <a:prstGeom prst="rect">
            <a:avLst/>
          </a:prstGeom>
          <a:ln w="9360">
            <a:noFill/>
          </a:ln>
        </p:spPr>
      </p:pic>
      <p:sp>
        <p:nvSpPr>
          <p:cNvPr id="390" name="CustomShape 3"/>
          <p:cNvSpPr/>
          <p:nvPr/>
        </p:nvSpPr>
        <p:spPr>
          <a:xfrm>
            <a:off x="1694160" y="3427560"/>
            <a:ext cx="1782720" cy="333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strike="noStrike" spc="-1">
                <a:solidFill>
                  <a:srgbClr val="000000"/>
                </a:solidFill>
                <a:uFill>
                  <a:solidFill>
                    <a:srgbClr val="FFFFFF"/>
                  </a:solidFill>
                </a:uFill>
                <a:latin typeface="Arial"/>
              </a:rPr>
              <a:t>a) Original image </a:t>
            </a:r>
            <a:endParaRPr/>
          </a:p>
        </p:txBody>
      </p:sp>
      <p:sp>
        <p:nvSpPr>
          <p:cNvPr id="391" name="CustomShape 4"/>
          <p:cNvSpPr/>
          <p:nvPr/>
        </p:nvSpPr>
        <p:spPr>
          <a:xfrm>
            <a:off x="4971960" y="3198960"/>
            <a:ext cx="2075400" cy="60804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strike="noStrike" spc="-1">
                <a:solidFill>
                  <a:srgbClr val="000000"/>
                </a:solidFill>
                <a:uFill>
                  <a:solidFill>
                    <a:srgbClr val="FFFFFF"/>
                  </a:solidFill>
                </a:uFill>
                <a:latin typeface="Arial"/>
              </a:rPr>
              <a:t>Phase of the Fourier </a:t>
            </a:r>
            <a:endParaRPr/>
          </a:p>
          <a:p>
            <a:pPr>
              <a:lnSpc>
                <a:spcPct val="100000"/>
              </a:lnSpc>
            </a:pPr>
            <a:r>
              <a:rPr lang="en-US" sz="1600" strike="noStrike" spc="-1">
                <a:solidFill>
                  <a:srgbClr val="000000"/>
                </a:solidFill>
                <a:uFill>
                  <a:solidFill>
                    <a:srgbClr val="FFFFFF"/>
                  </a:solidFill>
                </a:uFill>
                <a:latin typeface="Arial"/>
              </a:rPr>
              <a:t>spectrum</a:t>
            </a:r>
            <a:r>
              <a:rPr lang="en-US" sz="1800" strike="noStrike" spc="-1">
                <a:solidFill>
                  <a:srgbClr val="000000"/>
                </a:solidFill>
                <a:uFill>
                  <a:solidFill>
                    <a:srgbClr val="FFFFFF"/>
                  </a:solidFill>
                </a:uFill>
                <a:latin typeface="Tahoma"/>
              </a:rPr>
              <a:t> </a:t>
            </a:r>
            <a:r>
              <a:rPr lang="en-US" sz="1600" strike="noStrike" spc="-1">
                <a:solidFill>
                  <a:srgbClr val="000000"/>
                </a:solidFill>
                <a:uFill>
                  <a:solidFill>
                    <a:srgbClr val="FFFFFF"/>
                  </a:solidFill>
                </a:uFill>
                <a:latin typeface="Arial"/>
              </a:rPr>
              <a:t>of (a)</a:t>
            </a:r>
            <a:endParaRPr/>
          </a:p>
        </p:txBody>
      </p:sp>
      <p:sp>
        <p:nvSpPr>
          <p:cNvPr id="392" name="CustomShape 5"/>
          <p:cNvSpPr/>
          <p:nvPr/>
        </p:nvSpPr>
        <p:spPr>
          <a:xfrm>
            <a:off x="1619640" y="5789520"/>
            <a:ext cx="2706480" cy="5770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strike="noStrike" spc="-1">
                <a:solidFill>
                  <a:srgbClr val="000000"/>
                </a:solidFill>
                <a:uFill>
                  <a:solidFill>
                    <a:srgbClr val="FFFFFF"/>
                  </a:solidFill>
                </a:uFill>
                <a:latin typeface="Arial"/>
              </a:rPr>
              <a:t>b) Original image shifted by </a:t>
            </a:r>
            <a:endParaRPr/>
          </a:p>
          <a:p>
            <a:pPr>
              <a:lnSpc>
                <a:spcPct val="100000"/>
              </a:lnSpc>
            </a:pPr>
            <a:r>
              <a:rPr lang="en-US" sz="1600" strike="noStrike" spc="-1">
                <a:solidFill>
                  <a:srgbClr val="000000"/>
                </a:solidFill>
                <a:uFill>
                  <a:solidFill>
                    <a:srgbClr val="FFFFFF"/>
                  </a:solidFill>
                </a:uFill>
                <a:latin typeface="Arial"/>
              </a:rPr>
              <a:t>128 rows and 128 columns </a:t>
            </a:r>
            <a:endParaRPr/>
          </a:p>
        </p:txBody>
      </p:sp>
      <p:sp>
        <p:nvSpPr>
          <p:cNvPr id="393" name="CustomShape 6"/>
          <p:cNvSpPr/>
          <p:nvPr/>
        </p:nvSpPr>
        <p:spPr>
          <a:xfrm>
            <a:off x="4968360" y="5789520"/>
            <a:ext cx="2082600" cy="608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strike="noStrike" spc="-1">
                <a:solidFill>
                  <a:srgbClr val="000000"/>
                </a:solidFill>
                <a:uFill>
                  <a:solidFill>
                    <a:srgbClr val="FFFFFF"/>
                  </a:solidFill>
                </a:uFill>
                <a:latin typeface="Arial"/>
              </a:rPr>
              <a:t>Phase of the Fourier </a:t>
            </a:r>
            <a:endParaRPr/>
          </a:p>
          <a:p>
            <a:pPr>
              <a:lnSpc>
                <a:spcPct val="100000"/>
              </a:lnSpc>
            </a:pPr>
            <a:r>
              <a:rPr lang="en-US" sz="1600" strike="noStrike" spc="-1">
                <a:solidFill>
                  <a:srgbClr val="000000"/>
                </a:solidFill>
                <a:uFill>
                  <a:solidFill>
                    <a:srgbClr val="FFFFFF"/>
                  </a:solidFill>
                </a:uFill>
                <a:latin typeface="Arial"/>
              </a:rPr>
              <a:t>spectrum</a:t>
            </a:r>
            <a:r>
              <a:rPr lang="en-US" sz="1800" strike="noStrike" spc="-1">
                <a:solidFill>
                  <a:srgbClr val="000000"/>
                </a:solidFill>
                <a:uFill>
                  <a:solidFill>
                    <a:srgbClr val="FFFFFF"/>
                  </a:solidFill>
                </a:uFill>
                <a:latin typeface="Tahoma"/>
              </a:rPr>
              <a:t> </a:t>
            </a:r>
            <a:r>
              <a:rPr lang="en-US" sz="1600" strike="noStrike" spc="-1">
                <a:solidFill>
                  <a:srgbClr val="000000"/>
                </a:solidFill>
                <a:uFill>
                  <a:solidFill>
                    <a:srgbClr val="FFFFFF"/>
                  </a:solidFill>
                </a:uFill>
                <a:latin typeface="Arial"/>
              </a:rPr>
              <a:t>of (b)</a:t>
            </a:r>
            <a:endParaRPr/>
          </a:p>
        </p:txBody>
      </p:sp>
      <p:sp>
        <p:nvSpPr>
          <p:cNvPr id="394" name="CustomShape 7"/>
          <p:cNvSpPr/>
          <p:nvPr/>
        </p:nvSpPr>
        <p:spPr>
          <a:xfrm>
            <a:off x="2585520" y="3290760"/>
            <a:ext cx="4264920" cy="369000"/>
          </a:xfrm>
          <a:prstGeom prst="rect">
            <a:avLst/>
          </a:prstGeom>
          <a:noFill/>
          <a:ln>
            <a:noFill/>
          </a:ln>
        </p:spPr>
        <p:style>
          <a:lnRef idx="0">
            <a:scrgbClr r="0" g="0" b="0"/>
          </a:lnRef>
          <a:fillRef idx="0">
            <a:scrgbClr r="0" g="0" b="0"/>
          </a:fillRef>
          <a:effectRef idx="0">
            <a:scrgbClr r="0" g="0" b="0"/>
          </a:effectRef>
          <a:fontRef idx="minor"/>
        </p:style>
      </p:sp>
      <p:sp>
        <p:nvSpPr>
          <p:cNvPr id="395" name="TextShape 8"/>
          <p:cNvSpPr txBox="1"/>
          <p:nvPr/>
        </p:nvSpPr>
        <p:spPr>
          <a:xfrm>
            <a:off x="6553080" y="6356520"/>
            <a:ext cx="2133360" cy="364680"/>
          </a:xfrm>
          <a:prstGeom prst="rect">
            <a:avLst/>
          </a:prstGeom>
          <a:noFill/>
          <a:ln>
            <a:noFill/>
          </a:ln>
        </p:spPr>
        <p:txBody>
          <a:bodyPr anchor="ctr"/>
          <a:lstStyle/>
          <a:p>
            <a:pPr algn="r">
              <a:lnSpc>
                <a:spcPct val="100000"/>
              </a:lnSpc>
            </a:pPr>
            <a:fld id="{E38C2463-C7E6-465E-B06E-90C7E1CC7033}" type="slidenum">
              <a:rPr lang="en-US" sz="1200" strike="noStrike" spc="-1">
                <a:solidFill>
                  <a:srgbClr val="8B8B8B"/>
                </a:solidFill>
                <a:uFill>
                  <a:solidFill>
                    <a:srgbClr val="FFFFFF"/>
                  </a:solidFill>
                </a:uFill>
                <a:latin typeface="Calibri"/>
              </a:rPr>
              <a:t>54</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Periodicity and Conjugate Symmetry</a:t>
            </a:r>
            <a:endParaRPr/>
          </a:p>
        </p:txBody>
      </p:sp>
      <p:sp>
        <p:nvSpPr>
          <p:cNvPr id="397"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From the above equations we note that a shift in spatial domain f(x,y) will affect a phase shift in frequency spectrum not its magnitude, as</a:t>
            </a:r>
            <a:endParaRPr/>
          </a:p>
          <a:p>
            <a:pPr marL="343080" indent="-342720">
              <a:lnSpc>
                <a:spcPct val="100000"/>
              </a:lnSpc>
            </a:pPr>
            <a:endParaRPr/>
          </a:p>
          <a:p>
            <a:pPr marL="343080" indent="-342720">
              <a:lnSpc>
                <a:spcPct val="100000"/>
              </a:lnSpc>
            </a:pPr>
            <a:r>
              <a:rPr lang="en-US" sz="2000" strike="noStrike" spc="-1">
                <a:solidFill>
                  <a:srgbClr val="0000FF"/>
                </a:solidFill>
                <a:uFill>
                  <a:solidFill>
                    <a:srgbClr val="FFFFFF"/>
                  </a:solidFill>
                </a:uFill>
                <a:latin typeface="Times New Roman"/>
              </a:rPr>
              <a:t>		lF(u,v)exp[-j2p(ux</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 vy</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)/N]l = l</a:t>
            </a:r>
            <a:r>
              <a:rPr lang="en-US" sz="1800" strike="noStrike" spc="-1">
                <a:solidFill>
                  <a:srgbClr val="0000FF"/>
                </a:solidFill>
                <a:uFill>
                  <a:solidFill>
                    <a:srgbClr val="FFFFFF"/>
                  </a:solidFill>
                </a:uFill>
                <a:latin typeface="Times New Roman"/>
              </a:rPr>
              <a:t>F(u.v)</a:t>
            </a:r>
            <a:r>
              <a:rPr lang="en-US" sz="2000" strike="noStrike" spc="-1">
                <a:solidFill>
                  <a:srgbClr val="0000FF"/>
                </a:solidFill>
                <a:uFill>
                  <a:solidFill>
                    <a:srgbClr val="FFFFFF"/>
                  </a:solidFill>
                </a:uFill>
                <a:latin typeface="Times New Roman"/>
              </a:rPr>
              <a:t>l</a:t>
            </a:r>
            <a:endParaRPr/>
          </a:p>
          <a:p>
            <a:pPr marL="343080" indent="-342720">
              <a:lnSpc>
                <a:spcPct val="100000"/>
              </a:lnSpc>
            </a:pPr>
            <a:r>
              <a:rPr lang="en-US" sz="2000" strike="noStrike" spc="-1">
                <a:solidFill>
                  <a:srgbClr val="0000FF"/>
                </a:solidFill>
                <a:uFill>
                  <a:solidFill>
                    <a:srgbClr val="FFFFFF"/>
                  </a:solidFill>
                </a:uFill>
                <a:latin typeface="Times New Roman"/>
              </a:rPr>
              <a:t>	</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But visual examination of the transform is usually limited to a display of its magnitude</a:t>
            </a:r>
            <a:endParaRPr/>
          </a:p>
        </p:txBody>
      </p:sp>
      <p:sp>
        <p:nvSpPr>
          <p:cNvPr id="398" name="TextShape 3"/>
          <p:cNvSpPr txBox="1"/>
          <p:nvPr/>
        </p:nvSpPr>
        <p:spPr>
          <a:xfrm>
            <a:off x="6553080" y="6356520"/>
            <a:ext cx="2133360" cy="364680"/>
          </a:xfrm>
          <a:prstGeom prst="rect">
            <a:avLst/>
          </a:prstGeom>
          <a:noFill/>
          <a:ln>
            <a:noFill/>
          </a:ln>
        </p:spPr>
        <p:txBody>
          <a:bodyPr anchor="ctr"/>
          <a:lstStyle/>
          <a:p>
            <a:pPr algn="r">
              <a:lnSpc>
                <a:spcPct val="100000"/>
              </a:lnSpc>
            </a:pPr>
            <a:fld id="{DBADFD11-47A0-41EB-898C-D59526272650}" type="slidenum">
              <a:rPr lang="en-US" sz="1200" strike="noStrike" spc="-1">
                <a:solidFill>
                  <a:srgbClr val="8B8B8B"/>
                </a:solidFill>
                <a:uFill>
                  <a:solidFill>
                    <a:srgbClr val="FFFFFF"/>
                  </a:solidFill>
                </a:uFill>
                <a:latin typeface="Calibri"/>
              </a:rPr>
              <a:t>55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000000"/>
                </a:solidFill>
                <a:uFill>
                  <a:solidFill>
                    <a:srgbClr val="FFFFFF"/>
                  </a:solidFill>
                </a:uFill>
                <a:latin typeface="Calibri"/>
              </a:rPr>
              <a:t>
</a:t>
            </a:r>
            <a:r>
              <a:rPr lang="en-US" sz="2800" b="1" strike="noStrike" spc="-1">
                <a:solidFill>
                  <a:srgbClr val="E46C0A"/>
                </a:solidFill>
                <a:uFill>
                  <a:solidFill>
                    <a:srgbClr val="FFFFFF"/>
                  </a:solidFill>
                </a:uFill>
                <a:latin typeface="Times New Roman"/>
              </a:rPr>
              <a:t>Periodicity and Conjugate Symmetry</a:t>
            </a:r>
            <a:r>
              <a:rPr lang="en-US" sz="3200" b="1" strike="noStrike" spc="-1">
                <a:solidFill>
                  <a:srgbClr val="E46C0A"/>
                </a:solidFill>
                <a:uFill>
                  <a:solidFill>
                    <a:srgbClr val="FFFFFF"/>
                  </a:solidFill>
                </a:uFill>
                <a:latin typeface="Times New Roman"/>
              </a:rPr>
              <a:t>
</a:t>
            </a:r>
            <a:endParaRPr/>
          </a:p>
        </p:txBody>
      </p:sp>
      <p:sp>
        <p:nvSpPr>
          <p:cNvPr id="400"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The DFT and its inverse are periodic with period N:</a:t>
            </a:r>
            <a:endParaRPr/>
          </a:p>
          <a:p>
            <a:pPr>
              <a:lnSpc>
                <a:spcPct val="100000"/>
              </a:lnSpc>
            </a:pPr>
            <a:endParaRPr/>
          </a:p>
          <a:p>
            <a:pPr marL="343080" indent="-342720">
              <a:lnSpc>
                <a:spcPct val="100000"/>
              </a:lnSpc>
            </a:pPr>
            <a:r>
              <a:rPr lang="en-US" sz="2000" strike="noStrike" spc="-1">
                <a:solidFill>
                  <a:srgbClr val="0000FF"/>
                </a:solidFill>
                <a:uFill>
                  <a:solidFill>
                    <a:srgbClr val="FFFFFF"/>
                  </a:solidFill>
                </a:uFill>
                <a:latin typeface="Times New Roman"/>
              </a:rPr>
              <a:t>		F(u,v) = F(u+N,v) = F(u,v+N) = F(u+N,v+N)</a:t>
            </a:r>
            <a:endParaRPr/>
          </a:p>
          <a:p>
            <a:pPr marL="343080" indent="-342720">
              <a:lnSpc>
                <a:spcPct val="100000"/>
              </a:lnSpc>
            </a:pP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If f(x,y) is real, the Fourier transform exhibits conjugate symmetry:</a:t>
            </a:r>
            <a:endParaRPr/>
          </a:p>
          <a:p>
            <a:pPr marL="343080" indent="-342720">
              <a:lnSpc>
                <a:spcPct val="100000"/>
              </a:lnSpc>
            </a:pPr>
            <a:r>
              <a:rPr lang="en-US" sz="2000" strike="noStrike" spc="-1">
                <a:solidFill>
                  <a:srgbClr val="0000FF"/>
                </a:solidFill>
                <a:uFill>
                  <a:solidFill>
                    <a:srgbClr val="FFFFFF"/>
                  </a:solidFill>
                </a:uFill>
                <a:latin typeface="Times New Roman"/>
              </a:rPr>
              <a:t>		F(u,v) = F*(-u,-v)</a:t>
            </a:r>
            <a:endParaRPr/>
          </a:p>
          <a:p>
            <a:pPr marL="343080" indent="-342720">
              <a:lnSpc>
                <a:spcPct val="100000"/>
              </a:lnSpc>
            </a:pPr>
            <a:r>
              <a:rPr lang="en-US" sz="2000" strike="noStrike" spc="-1">
                <a:solidFill>
                  <a:srgbClr val="0000FF"/>
                </a:solidFill>
                <a:uFill>
                  <a:solidFill>
                    <a:srgbClr val="FFFFFF"/>
                  </a:solidFill>
                </a:uFill>
                <a:latin typeface="Times New Roman"/>
              </a:rPr>
              <a:t>	and	|F(u,v)| = |F(-u,-v)|</a:t>
            </a:r>
            <a:endParaRPr/>
          </a:p>
          <a:p>
            <a:pPr>
              <a:lnSpc>
                <a:spcPct val="100000"/>
              </a:lnSpc>
            </a:pPr>
            <a:endParaRPr/>
          </a:p>
        </p:txBody>
      </p:sp>
      <p:sp>
        <p:nvSpPr>
          <p:cNvPr id="401" name="TextShape 3"/>
          <p:cNvSpPr txBox="1"/>
          <p:nvPr/>
        </p:nvSpPr>
        <p:spPr>
          <a:xfrm>
            <a:off x="6553080" y="6356520"/>
            <a:ext cx="2133360" cy="364680"/>
          </a:xfrm>
          <a:prstGeom prst="rect">
            <a:avLst/>
          </a:prstGeom>
          <a:noFill/>
          <a:ln>
            <a:noFill/>
          </a:ln>
        </p:spPr>
        <p:txBody>
          <a:bodyPr anchor="ctr"/>
          <a:lstStyle/>
          <a:p>
            <a:pPr algn="r">
              <a:lnSpc>
                <a:spcPct val="100000"/>
              </a:lnSpc>
            </a:pPr>
            <a:fld id="{B84F1E8C-4065-490E-8F9A-7B8AB98A8A2E}" type="slidenum">
              <a:rPr lang="en-US" sz="1200" strike="noStrike" spc="-1">
                <a:solidFill>
                  <a:srgbClr val="8B8B8B"/>
                </a:solidFill>
                <a:uFill>
                  <a:solidFill>
                    <a:srgbClr val="FFFFFF"/>
                  </a:solidFill>
                </a:uFill>
                <a:latin typeface="Calibri"/>
              </a:rPr>
              <a:t>56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000000"/>
                </a:solidFill>
                <a:uFill>
                  <a:solidFill>
                    <a:srgbClr val="FFFFFF"/>
                  </a:solidFill>
                </a:uFill>
                <a:latin typeface="Calibri"/>
              </a:rPr>
              <a:t>
</a:t>
            </a:r>
            <a:r>
              <a:rPr lang="en-US" sz="2800" strike="noStrike" spc="-1">
                <a:solidFill>
                  <a:srgbClr val="E46C0A"/>
                </a:solidFill>
                <a:uFill>
                  <a:solidFill>
                    <a:srgbClr val="FFFFFF"/>
                  </a:solidFill>
                </a:uFill>
                <a:latin typeface="Times New Roman"/>
              </a:rPr>
              <a:t>Periodicity Property</a:t>
            </a:r>
            <a:r>
              <a:rPr lang="en-US" sz="3200" b="1" strike="noStrike" spc="-1">
                <a:solidFill>
                  <a:srgbClr val="E46C0A"/>
                </a:solidFill>
                <a:uFill>
                  <a:solidFill>
                    <a:srgbClr val="FFFFFF"/>
                  </a:solidFill>
                </a:uFill>
                <a:latin typeface="Times New Roman"/>
              </a:rPr>
              <a:t>
</a:t>
            </a:r>
            <a:endParaRPr/>
          </a:p>
        </p:txBody>
      </p:sp>
      <p:sp>
        <p:nvSpPr>
          <p:cNvPr id="403"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One Dimensional Periodicity Property:</a:t>
            </a:r>
            <a:endParaRPr/>
          </a:p>
        </p:txBody>
      </p:sp>
      <p:sp>
        <p:nvSpPr>
          <p:cNvPr id="404" name="CustomShape 3"/>
          <p:cNvSpPr/>
          <p:nvPr/>
        </p:nvSpPr>
        <p:spPr>
          <a:xfrm>
            <a:off x="914400" y="2362320"/>
            <a:ext cx="5790960" cy="6390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a:p>
          <a:p>
            <a:pPr>
              <a:lnSpc>
                <a:spcPct val="100000"/>
              </a:lnSpc>
            </a:pPr>
            <a:r>
              <a:rPr lang="en-US" sz="1800" strike="noStrike" spc="-1">
                <a:solidFill>
                  <a:srgbClr val="E46C0A"/>
                </a:solidFill>
                <a:uFill>
                  <a:solidFill>
                    <a:srgbClr val="FFFFFF"/>
                  </a:solidFill>
                </a:uFill>
                <a:latin typeface="Calibri"/>
              </a:rPr>
              <a:t>Two Dimensional Periodicity Property:</a:t>
            </a:r>
            <a:endParaRPr/>
          </a:p>
        </p:txBody>
      </p:sp>
      <p:sp>
        <p:nvSpPr>
          <p:cNvPr id="405" name="CustomShape 4"/>
          <p:cNvSpPr/>
          <p:nvPr/>
        </p:nvSpPr>
        <p:spPr>
          <a:xfrm>
            <a:off x="1295640" y="3124080"/>
            <a:ext cx="6059160" cy="9133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strike="noStrike" spc="-1">
                <a:solidFill>
                  <a:srgbClr val="0000FF"/>
                </a:solidFill>
                <a:uFill>
                  <a:solidFill>
                    <a:srgbClr val="FFFFFF"/>
                  </a:solidFill>
                </a:uFill>
                <a:latin typeface="Times New Roman"/>
              </a:rPr>
              <a:t>Square          	 Fourier Spectrum	                 Fourier Spectrum</a:t>
            </a:r>
            <a:endParaRPr/>
          </a:p>
          <a:p>
            <a:pPr>
              <a:lnSpc>
                <a:spcPct val="100000"/>
              </a:lnSpc>
            </a:pPr>
            <a:r>
              <a:rPr lang="en-US" sz="1800" strike="noStrike" spc="-1">
                <a:solidFill>
                  <a:srgbClr val="0000FF"/>
                </a:solidFill>
                <a:uFill>
                  <a:solidFill>
                    <a:srgbClr val="FFFFFF"/>
                  </a:solidFill>
                </a:uFill>
                <a:latin typeface="Times New Roman"/>
              </a:rPr>
              <a:t>	         	    with out shifting	             shifted to the Center </a:t>
            </a:r>
            <a:endParaRPr/>
          </a:p>
          <a:p>
            <a:pPr>
              <a:lnSpc>
                <a:spcPct val="100000"/>
              </a:lnSpc>
            </a:pPr>
            <a:r>
              <a:rPr lang="en-US" sz="1800" strike="noStrike" spc="-1">
                <a:solidFill>
                  <a:srgbClr val="0000FF"/>
                </a:solidFill>
                <a:uFill>
                  <a:solidFill>
                    <a:srgbClr val="FFFFFF"/>
                  </a:solidFill>
                </a:uFill>
                <a:latin typeface="Times New Roman"/>
              </a:rPr>
              <a:t>					of the frequency square</a:t>
            </a:r>
            <a:endParaRPr/>
          </a:p>
        </p:txBody>
      </p:sp>
      <p:sp>
        <p:nvSpPr>
          <p:cNvPr id="406" name="TextShape 5"/>
          <p:cNvSpPr txBox="1"/>
          <p:nvPr/>
        </p:nvSpPr>
        <p:spPr>
          <a:xfrm>
            <a:off x="6553080" y="6356520"/>
            <a:ext cx="2133360" cy="364680"/>
          </a:xfrm>
          <a:prstGeom prst="rect">
            <a:avLst/>
          </a:prstGeom>
          <a:noFill/>
          <a:ln>
            <a:noFill/>
          </a:ln>
        </p:spPr>
        <p:txBody>
          <a:bodyPr anchor="ctr"/>
          <a:lstStyle/>
          <a:p>
            <a:pPr algn="r">
              <a:lnSpc>
                <a:spcPct val="100000"/>
              </a:lnSpc>
            </a:pPr>
            <a:fld id="{3885AF70-384B-4B1A-A2B4-EE3ADE8C2E9C}" type="slidenum">
              <a:rPr lang="en-US" sz="1200" strike="noStrike" spc="-1">
                <a:solidFill>
                  <a:srgbClr val="8B8B8B"/>
                </a:solidFill>
                <a:uFill>
                  <a:solidFill>
                    <a:srgbClr val="FFFFFF"/>
                  </a:solidFill>
                </a:uFill>
                <a:latin typeface="Calibri"/>
              </a:rPr>
              <a:t>57</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000000"/>
                </a:solidFill>
                <a:uFill>
                  <a:solidFill>
                    <a:srgbClr val="FFFFFF"/>
                  </a:solidFill>
                </a:uFill>
                <a:latin typeface="Calibri"/>
              </a:rPr>
              <a:t>
</a:t>
            </a:r>
            <a:r>
              <a:rPr lang="en-US" sz="2800" b="1" strike="noStrike" spc="-1">
                <a:solidFill>
                  <a:srgbClr val="E46C0A"/>
                </a:solidFill>
                <a:uFill>
                  <a:solidFill>
                    <a:srgbClr val="FFFFFF"/>
                  </a:solidFill>
                </a:uFill>
                <a:latin typeface="Times New Roman"/>
              </a:rPr>
              <a:t>Rotation Property</a:t>
            </a:r>
            <a:r>
              <a:rPr lang="en-US" sz="3200" b="1" strike="noStrike" spc="-1">
                <a:solidFill>
                  <a:srgbClr val="E46C0A"/>
                </a:solidFill>
                <a:uFill>
                  <a:solidFill>
                    <a:srgbClr val="FFFFFF"/>
                  </a:solidFill>
                </a:uFill>
                <a:latin typeface="Times New Roman"/>
              </a:rPr>
              <a:t>
</a:t>
            </a:r>
            <a:endParaRPr/>
          </a:p>
        </p:txBody>
      </p:sp>
      <p:sp>
        <p:nvSpPr>
          <p:cNvPr id="408" name="TextShape 2"/>
          <p:cNvSpPr txBox="1"/>
          <p:nvPr/>
        </p:nvSpPr>
        <p:spPr>
          <a:xfrm>
            <a:off x="457200" y="1219320"/>
            <a:ext cx="8229240" cy="5333760"/>
          </a:xfrm>
          <a:prstGeom prst="rect">
            <a:avLst/>
          </a:prstGeom>
          <a:noFill/>
          <a:ln w="57240">
            <a:solidFill>
              <a:srgbClr val="00B050"/>
            </a:solidFill>
            <a:round/>
          </a:ln>
        </p:spPr>
        <p:txBody>
          <a:bodyPr/>
          <a:lstStyle/>
          <a:p>
            <a:pPr marL="609480" indent="-6091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If we introduce the polar coordinates:</a:t>
            </a:r>
            <a:endParaRPr/>
          </a:p>
          <a:p>
            <a:pPr marL="609480" indent="-609120">
              <a:lnSpc>
                <a:spcPct val="100000"/>
              </a:lnSpc>
            </a:pPr>
            <a:r>
              <a:rPr lang="en-US" sz="2000" strike="noStrike" spc="-1">
                <a:solidFill>
                  <a:srgbClr val="0000FF"/>
                </a:solidFill>
                <a:uFill>
                  <a:solidFill>
                    <a:srgbClr val="FFFFFF"/>
                  </a:solidFill>
                </a:uFill>
                <a:latin typeface="Times New Roman"/>
              </a:rPr>
              <a:t>		x = r</a:t>
            </a:r>
            <a:r>
              <a:rPr lang="en-US" sz="2000" i="1" strike="noStrike" spc="-1">
                <a:solidFill>
                  <a:srgbClr val="0000FF"/>
                </a:solidFill>
                <a:uFill>
                  <a:solidFill>
                    <a:srgbClr val="FFFFFF"/>
                  </a:solidFill>
                </a:uFill>
                <a:latin typeface="Times New Roman"/>
              </a:rPr>
              <a:t>cos</a:t>
            </a:r>
            <a:r>
              <a:rPr lang="en-US" sz="2000" strike="noStrike" spc="-1">
                <a:solidFill>
                  <a:srgbClr val="0000FF"/>
                </a:solidFill>
                <a:uFill>
                  <a:solidFill>
                    <a:srgbClr val="FFFFFF"/>
                  </a:solidFill>
                </a:uFill>
                <a:latin typeface="Times New Roman"/>
              </a:rPr>
              <a:t>q	y = r</a:t>
            </a:r>
            <a:r>
              <a:rPr lang="en-US" sz="2000" i="1" strike="noStrike" spc="-1">
                <a:solidFill>
                  <a:srgbClr val="0000FF"/>
                </a:solidFill>
                <a:uFill>
                  <a:solidFill>
                    <a:srgbClr val="FFFFFF"/>
                  </a:solidFill>
                </a:uFill>
                <a:latin typeface="Times New Roman"/>
              </a:rPr>
              <a:t>sin</a:t>
            </a:r>
            <a:r>
              <a:rPr lang="en-US" sz="2000" strike="noStrike" spc="-1">
                <a:solidFill>
                  <a:srgbClr val="0000FF"/>
                </a:solidFill>
                <a:uFill>
                  <a:solidFill>
                    <a:srgbClr val="FFFFFF"/>
                  </a:solidFill>
                </a:uFill>
                <a:latin typeface="Times New Roman"/>
              </a:rPr>
              <a:t>q 	u = w</a:t>
            </a:r>
            <a:r>
              <a:rPr lang="en-US" sz="2000" i="1" strike="noStrike" spc="-1">
                <a:solidFill>
                  <a:srgbClr val="0000FF"/>
                </a:solidFill>
                <a:uFill>
                  <a:solidFill>
                    <a:srgbClr val="FFFFFF"/>
                  </a:solidFill>
                </a:uFill>
                <a:latin typeface="Times New Roman"/>
              </a:rPr>
              <a:t>cos</a:t>
            </a:r>
            <a:r>
              <a:rPr lang="en-US" sz="2000" strike="noStrike" spc="-1">
                <a:solidFill>
                  <a:srgbClr val="0000FF"/>
                </a:solidFill>
                <a:uFill>
                  <a:solidFill>
                    <a:srgbClr val="FFFFFF"/>
                  </a:solidFill>
                </a:uFill>
                <a:latin typeface="Times New Roman"/>
              </a:rPr>
              <a:t>f         v = w</a:t>
            </a:r>
            <a:r>
              <a:rPr lang="en-US" sz="2000" i="1" strike="noStrike" spc="-1">
                <a:solidFill>
                  <a:srgbClr val="0000FF"/>
                </a:solidFill>
                <a:uFill>
                  <a:solidFill>
                    <a:srgbClr val="FFFFFF"/>
                  </a:solidFill>
                </a:uFill>
                <a:latin typeface="Times New Roman"/>
              </a:rPr>
              <a:t>sin</a:t>
            </a:r>
            <a:r>
              <a:rPr lang="en-US" sz="2000" strike="noStrike" spc="-1">
                <a:solidFill>
                  <a:srgbClr val="0000FF"/>
                </a:solidFill>
                <a:uFill>
                  <a:solidFill>
                    <a:srgbClr val="FFFFFF"/>
                  </a:solidFill>
                </a:uFill>
                <a:latin typeface="Times New Roman"/>
              </a:rPr>
              <a:t>f</a:t>
            </a:r>
            <a:endParaRPr/>
          </a:p>
          <a:p>
            <a:pPr marL="609480" indent="-609120">
              <a:lnSpc>
                <a:spcPct val="100000"/>
              </a:lnSpc>
            </a:pPr>
            <a:endParaRPr/>
          </a:p>
          <a:p>
            <a:pPr marL="609480" indent="-609120">
              <a:lnSpc>
                <a:spcPct val="100000"/>
              </a:lnSpc>
            </a:pPr>
            <a:r>
              <a:rPr lang="en-US" sz="2000" strike="noStrike" spc="-1">
                <a:solidFill>
                  <a:srgbClr val="0000FF"/>
                </a:solidFill>
                <a:uFill>
                  <a:solidFill>
                    <a:srgbClr val="FFFFFF"/>
                  </a:solidFill>
                </a:uFill>
                <a:latin typeface="Times New Roman"/>
              </a:rPr>
              <a:t>	then 	f(x,y) </a:t>
            </a:r>
            <a:r>
              <a:rPr lang="en-US" sz="2000" strike="noStrike" spc="-1">
                <a:solidFill>
                  <a:srgbClr val="0000FF"/>
                </a:solidFill>
                <a:uFill>
                  <a:solidFill>
                    <a:srgbClr val="FFFFFF"/>
                  </a:solidFill>
                </a:uFill>
                <a:latin typeface="Wingdings"/>
              </a:rPr>
              <a:t></a:t>
            </a:r>
            <a:r>
              <a:rPr lang="en-US" sz="2000" strike="noStrike" spc="-1">
                <a:solidFill>
                  <a:srgbClr val="0000FF"/>
                </a:solidFill>
                <a:uFill>
                  <a:solidFill>
                    <a:srgbClr val="FFFFFF"/>
                  </a:solidFill>
                </a:uFill>
                <a:latin typeface="Times New Roman"/>
              </a:rPr>
              <a:t> f(r,q)		and F(u,v) </a:t>
            </a:r>
            <a:r>
              <a:rPr lang="en-US" sz="2000" strike="noStrike" spc="-1">
                <a:solidFill>
                  <a:srgbClr val="0000FF"/>
                </a:solidFill>
                <a:uFill>
                  <a:solidFill>
                    <a:srgbClr val="FFFFFF"/>
                  </a:solidFill>
                </a:uFill>
                <a:latin typeface="Wingdings"/>
              </a:rPr>
              <a:t></a:t>
            </a:r>
            <a:r>
              <a:rPr lang="en-US" sz="2000" strike="noStrike" spc="-1">
                <a:solidFill>
                  <a:srgbClr val="0000FF"/>
                </a:solidFill>
                <a:uFill>
                  <a:solidFill>
                    <a:srgbClr val="FFFFFF"/>
                  </a:solidFill>
                </a:uFill>
                <a:latin typeface="Times New Roman"/>
              </a:rPr>
              <a:t> F(w,f)</a:t>
            </a:r>
            <a:endParaRPr/>
          </a:p>
          <a:p>
            <a:pPr marL="609480" indent="-609120">
              <a:lnSpc>
                <a:spcPct val="100000"/>
              </a:lnSpc>
            </a:pPr>
            <a:r>
              <a:rPr lang="en-US" sz="2000" strike="noStrike" spc="-1">
                <a:solidFill>
                  <a:srgbClr val="0000FF"/>
                </a:solidFill>
                <a:uFill>
                  <a:solidFill>
                    <a:srgbClr val="FFFFFF"/>
                  </a:solidFill>
                </a:uFill>
                <a:latin typeface="Times New Roman"/>
              </a:rPr>
              <a:t>	When there is a rotation of f(r,q+q</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its transform becomes</a:t>
            </a:r>
            <a:endParaRPr/>
          </a:p>
          <a:p>
            <a:pPr marL="609480" indent="-609120">
              <a:lnSpc>
                <a:spcPct val="100000"/>
              </a:lnSpc>
            </a:pPr>
            <a:endParaRPr/>
          </a:p>
          <a:p>
            <a:pPr marL="609480" indent="-609120">
              <a:lnSpc>
                <a:spcPct val="100000"/>
              </a:lnSpc>
            </a:pPr>
            <a:r>
              <a:rPr lang="en-US" sz="2000" strike="noStrike" spc="-1">
                <a:solidFill>
                  <a:srgbClr val="0000FF"/>
                </a:solidFill>
                <a:uFill>
                  <a:solidFill>
                    <a:srgbClr val="FFFFFF"/>
                  </a:solidFill>
                </a:uFill>
                <a:latin typeface="Times New Roman"/>
              </a:rPr>
              <a:t>			 f(r,q+q</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a:t>
            </a:r>
            <a:r>
              <a:rPr lang="en-US" sz="2000" strike="noStrike" spc="-1">
                <a:solidFill>
                  <a:srgbClr val="0000FF"/>
                </a:solidFill>
                <a:uFill>
                  <a:solidFill>
                    <a:srgbClr val="FFFFFF"/>
                  </a:solidFill>
                </a:uFill>
                <a:latin typeface="Wingdings"/>
              </a:rPr>
              <a:t></a:t>
            </a:r>
            <a:r>
              <a:rPr lang="en-US" sz="2000" strike="noStrike" spc="-1">
                <a:solidFill>
                  <a:srgbClr val="0000FF"/>
                </a:solidFill>
                <a:uFill>
                  <a:solidFill>
                    <a:srgbClr val="FFFFFF"/>
                  </a:solidFill>
                </a:uFill>
                <a:latin typeface="Times New Roman"/>
              </a:rPr>
              <a:t> F(wf+ q</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a:t>
            </a:r>
            <a:endParaRPr/>
          </a:p>
          <a:p>
            <a:pPr marL="609480" indent="-609120">
              <a:lnSpc>
                <a:spcPct val="100000"/>
              </a:lnSpc>
            </a:pPr>
            <a:endParaRPr/>
          </a:p>
          <a:p>
            <a:pPr marL="609480" indent="-6091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So, rotating f(x,y) by an angle q</a:t>
            </a:r>
            <a:r>
              <a:rPr lang="en-US" sz="2000" strike="noStrike" spc="-1" baseline="-25000">
                <a:solidFill>
                  <a:srgbClr val="0000FF"/>
                </a:solidFill>
                <a:uFill>
                  <a:solidFill>
                    <a:srgbClr val="FFFFFF"/>
                  </a:solidFill>
                </a:uFill>
                <a:latin typeface="Times New Roman"/>
              </a:rPr>
              <a:t>0</a:t>
            </a:r>
            <a:r>
              <a:rPr lang="en-US" sz="2000" strike="noStrike" spc="-1">
                <a:solidFill>
                  <a:srgbClr val="0000FF"/>
                </a:solidFill>
                <a:uFill>
                  <a:solidFill>
                    <a:srgbClr val="FFFFFF"/>
                  </a:solidFill>
                </a:uFill>
                <a:latin typeface="Times New Roman"/>
              </a:rPr>
              <a:t> will rotates F(u,v) by the same angle.</a:t>
            </a:r>
            <a:endParaRPr/>
          </a:p>
          <a:p>
            <a:pPr>
              <a:lnSpc>
                <a:spcPct val="100000"/>
              </a:lnSpc>
            </a:pPr>
            <a:endParaRPr/>
          </a:p>
        </p:txBody>
      </p:sp>
      <p:sp>
        <p:nvSpPr>
          <p:cNvPr id="409" name="CustomShape 3"/>
          <p:cNvSpPr/>
          <p:nvPr/>
        </p:nvSpPr>
        <p:spPr>
          <a:xfrm>
            <a:off x="351936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410" name="TextShape 4"/>
          <p:cNvSpPr txBox="1"/>
          <p:nvPr/>
        </p:nvSpPr>
        <p:spPr>
          <a:xfrm>
            <a:off x="6553080" y="6356520"/>
            <a:ext cx="2133360" cy="364680"/>
          </a:xfrm>
          <a:prstGeom prst="rect">
            <a:avLst/>
          </a:prstGeom>
          <a:noFill/>
          <a:ln>
            <a:noFill/>
          </a:ln>
        </p:spPr>
        <p:txBody>
          <a:bodyPr anchor="ctr"/>
          <a:lstStyle/>
          <a:p>
            <a:pPr algn="r">
              <a:lnSpc>
                <a:spcPct val="100000"/>
              </a:lnSpc>
            </a:pPr>
            <a:fld id="{2BCD16E8-1B47-4119-B508-0F7DFAB31EEA}" type="slidenum">
              <a:rPr lang="en-US" sz="1200" strike="noStrike" spc="-1">
                <a:solidFill>
                  <a:srgbClr val="8B8B8B"/>
                </a:solidFill>
                <a:uFill>
                  <a:solidFill>
                    <a:srgbClr val="FFFFFF"/>
                  </a:solidFill>
                </a:uFill>
                <a:latin typeface="Calibri"/>
              </a:rPr>
              <a:t>58</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E46C0A"/>
                </a:solidFill>
                <a:uFill>
                  <a:solidFill>
                    <a:srgbClr val="FFFFFF"/>
                  </a:solidFill>
                </a:uFill>
                <a:latin typeface="Times New Roman"/>
              </a:rPr>
              <a:t>ILLUSTRATION OF ROTATION PROPERTY:</a:t>
            </a:r>
            <a:endParaRPr/>
          </a:p>
        </p:txBody>
      </p:sp>
      <p:sp>
        <p:nvSpPr>
          <p:cNvPr id="412"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sp>
        <p:nvSpPr>
          <p:cNvPr id="413" name="TextShape 3"/>
          <p:cNvSpPr txBox="1"/>
          <p:nvPr/>
        </p:nvSpPr>
        <p:spPr>
          <a:xfrm>
            <a:off x="6553080" y="6356520"/>
            <a:ext cx="2133360" cy="364680"/>
          </a:xfrm>
          <a:prstGeom prst="rect">
            <a:avLst/>
          </a:prstGeom>
          <a:noFill/>
          <a:ln>
            <a:noFill/>
          </a:ln>
        </p:spPr>
        <p:txBody>
          <a:bodyPr anchor="ctr"/>
          <a:lstStyle/>
          <a:p>
            <a:pPr algn="r">
              <a:lnSpc>
                <a:spcPct val="100000"/>
              </a:lnSpc>
            </a:pPr>
            <a:fld id="{0B849059-3EB4-4A62-8423-C880F77B6779}" type="slidenum">
              <a:rPr lang="en-US" sz="1200" strike="noStrike" spc="-1">
                <a:solidFill>
                  <a:srgbClr val="8B8B8B"/>
                </a:solidFill>
                <a:uFill>
                  <a:solidFill>
                    <a:srgbClr val="FFFFFF"/>
                  </a:solidFill>
                </a:uFill>
                <a:latin typeface="Calibri"/>
              </a:r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What is the use of Image Transformation?</a:t>
            </a:r>
            <a:endParaRPr/>
          </a:p>
        </p:txBody>
      </p:sp>
      <p:sp>
        <p:nvSpPr>
          <p:cNvPr id="142"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gn="just">
              <a:lnSpc>
                <a:spcPct val="100000"/>
              </a:lnSpc>
              <a:buClr>
                <a:srgbClr val="0000FF"/>
              </a:buClr>
              <a:buFont typeface="Arial"/>
              <a:buChar char="•"/>
            </a:pPr>
            <a:r>
              <a:rPr lang="en-US" sz="3600" b="1" u="sng"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Applications</a:t>
            </a:r>
            <a:endParaRPr sz="2800" dirty="0">
              <a:latin typeface="Times New Roman" panose="02020603050405020304" pitchFamily="18" charset="0"/>
              <a:cs typeface="Times New Roman" panose="02020603050405020304" pitchFamily="18" charset="0"/>
            </a:endParaRPr>
          </a:p>
          <a:p>
            <a:pPr marL="743040" lvl="1" indent="-285480" algn="just">
              <a:lnSpc>
                <a:spcPct val="100000"/>
              </a:lnSpc>
              <a:buClr>
                <a:srgbClr val="E46C0A"/>
              </a:buClr>
              <a:buFont typeface="Arial"/>
              <a:buChar char="•"/>
            </a:pPr>
            <a:r>
              <a:rPr lang="en-US" sz="32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Preprocessing</a:t>
            </a:r>
            <a:endParaRPr sz="2800" dirty="0">
              <a:solidFill>
                <a:srgbClr val="CC3399"/>
              </a:solidFill>
              <a:latin typeface="Times New Roman" panose="02020603050405020304" pitchFamily="18" charset="0"/>
              <a:cs typeface="Times New Roman" panose="02020603050405020304" pitchFamily="18" charset="0"/>
            </a:endParaRPr>
          </a:p>
          <a:p>
            <a:pPr marL="1143000" lvl="2" indent="-228240" algn="just">
              <a:lnSpc>
                <a:spcPct val="100000"/>
              </a:lnSpc>
              <a:buClr>
                <a:srgbClr val="E46C0A"/>
              </a:buClr>
              <a:buFont typeface="Arial"/>
              <a:buChar char="•"/>
            </a:pP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Filtering</a:t>
            </a:r>
            <a:endParaRPr sz="2800" dirty="0">
              <a:latin typeface="Times New Roman" panose="02020603050405020304" pitchFamily="18" charset="0"/>
              <a:cs typeface="Times New Roman" panose="02020603050405020304" pitchFamily="18" charset="0"/>
            </a:endParaRPr>
          </a:p>
          <a:p>
            <a:pPr marL="1143000" lvl="2" indent="-228240" algn="just">
              <a:lnSpc>
                <a:spcPct val="100000"/>
              </a:lnSpc>
              <a:buClr>
                <a:srgbClr val="E46C0A"/>
              </a:buClr>
              <a:buFont typeface="Arial"/>
              <a:buChar char="•"/>
            </a:pP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Enhancement, </a:t>
            </a:r>
            <a:r>
              <a:rPr lang="en-US" sz="2400" b="1" strike="noStrike" spc="-1" dirty="0" err="1">
                <a:solidFill>
                  <a:srgbClr val="0000FF"/>
                </a:solidFill>
                <a:uFill>
                  <a:solidFill>
                    <a:srgbClr val="FFFFFF"/>
                  </a:solidFill>
                </a:uFill>
                <a:latin typeface="Times New Roman" panose="02020603050405020304" pitchFamily="18" charset="0"/>
                <a:cs typeface="Times New Roman" panose="02020603050405020304" pitchFamily="18" charset="0"/>
              </a:rPr>
              <a:t>etc</a:t>
            </a:r>
            <a:endParaRPr sz="2800" dirty="0">
              <a:latin typeface="Times New Roman" panose="02020603050405020304" pitchFamily="18" charset="0"/>
              <a:cs typeface="Times New Roman" panose="02020603050405020304" pitchFamily="18" charset="0"/>
            </a:endParaRPr>
          </a:p>
          <a:p>
            <a:pPr marL="743040" lvl="1" indent="-285480" algn="just">
              <a:lnSpc>
                <a:spcPct val="100000"/>
              </a:lnSpc>
              <a:buClr>
                <a:srgbClr val="E46C0A"/>
              </a:buClr>
              <a:buFont typeface="Arial"/>
              <a:buChar char="•"/>
            </a:pPr>
            <a:r>
              <a:rPr lang="en-US" sz="32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Image Compression</a:t>
            </a:r>
            <a:endParaRPr sz="2800" dirty="0">
              <a:solidFill>
                <a:srgbClr val="CC3399"/>
              </a:solidFill>
              <a:latin typeface="Times New Roman" panose="02020603050405020304" pitchFamily="18" charset="0"/>
              <a:cs typeface="Times New Roman" panose="02020603050405020304" pitchFamily="18" charset="0"/>
            </a:endParaRPr>
          </a:p>
          <a:p>
            <a:pPr marL="743040" lvl="1" indent="-285480" algn="just">
              <a:lnSpc>
                <a:spcPct val="100000"/>
              </a:lnSpc>
              <a:buClr>
                <a:srgbClr val="E46C0A"/>
              </a:buClr>
              <a:buFont typeface="Arial"/>
              <a:buChar char="•"/>
            </a:pPr>
            <a:r>
              <a:rPr lang="en-US" sz="3200" b="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Feature Extraction</a:t>
            </a:r>
            <a:endParaRPr sz="2800" dirty="0">
              <a:solidFill>
                <a:srgbClr val="CC3399"/>
              </a:solidFill>
              <a:latin typeface="Times New Roman" panose="02020603050405020304" pitchFamily="18" charset="0"/>
              <a:cs typeface="Times New Roman" panose="02020603050405020304" pitchFamily="18" charset="0"/>
            </a:endParaRPr>
          </a:p>
          <a:p>
            <a:pPr marL="1143000" lvl="2" indent="-228240" algn="just">
              <a:lnSpc>
                <a:spcPct val="100000"/>
              </a:lnSpc>
              <a:buClr>
                <a:srgbClr val="E46C0A"/>
              </a:buClr>
              <a:buFont typeface="Arial"/>
              <a:buChar char="•"/>
            </a:pP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Edge Detection</a:t>
            </a:r>
            <a:endParaRPr sz="2800" dirty="0">
              <a:latin typeface="Times New Roman" panose="02020603050405020304" pitchFamily="18" charset="0"/>
              <a:cs typeface="Times New Roman" panose="02020603050405020304" pitchFamily="18" charset="0"/>
            </a:endParaRPr>
          </a:p>
          <a:p>
            <a:pPr marL="1143000" lvl="2" indent="-228240" algn="just">
              <a:lnSpc>
                <a:spcPct val="100000"/>
              </a:lnSpc>
              <a:buClr>
                <a:srgbClr val="E46C0A"/>
              </a:buClr>
              <a:buFont typeface="Arial"/>
              <a:buChar char="•"/>
            </a:pPr>
            <a:r>
              <a:rPr lang="en-US" sz="24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Corner detection, </a:t>
            </a:r>
            <a:r>
              <a:rPr lang="en-US" sz="2400" b="1" strike="noStrike" spc="-1" dirty="0" err="1">
                <a:solidFill>
                  <a:srgbClr val="0000FF"/>
                </a:solidFill>
                <a:uFill>
                  <a:solidFill>
                    <a:srgbClr val="FFFFFF"/>
                  </a:solidFill>
                </a:uFill>
                <a:latin typeface="Times New Roman" panose="02020603050405020304" pitchFamily="18" charset="0"/>
                <a:cs typeface="Times New Roman" panose="02020603050405020304" pitchFamily="18" charset="0"/>
              </a:rPr>
              <a:t>etc</a:t>
            </a:r>
            <a:endParaRPr sz="2800" dirty="0">
              <a:latin typeface="Times New Roman" panose="02020603050405020304" pitchFamily="18" charset="0"/>
              <a:cs typeface="Times New Roman" panose="02020603050405020304" pitchFamily="18" charset="0"/>
            </a:endParaRPr>
          </a:p>
          <a:p>
            <a:pPr algn="just">
              <a:lnSpc>
                <a:spcPct val="100000"/>
              </a:lnSpc>
            </a:pPr>
            <a:endParaRPr dirty="0"/>
          </a:p>
        </p:txBody>
      </p:sp>
      <p:sp>
        <p:nvSpPr>
          <p:cNvPr id="143" name="TextShape 3"/>
          <p:cNvSpPr txBox="1"/>
          <p:nvPr/>
        </p:nvSpPr>
        <p:spPr>
          <a:xfrm>
            <a:off x="6553080" y="6356520"/>
            <a:ext cx="2133360" cy="364680"/>
          </a:xfrm>
          <a:prstGeom prst="rect">
            <a:avLst/>
          </a:prstGeom>
          <a:noFill/>
          <a:ln>
            <a:noFill/>
          </a:ln>
        </p:spPr>
        <p:txBody>
          <a:bodyPr anchor="ctr"/>
          <a:lstStyle/>
          <a:p>
            <a:pPr algn="r">
              <a:lnSpc>
                <a:spcPct val="100000"/>
              </a:lnSpc>
            </a:pPr>
            <a:fld id="{22816087-B272-46C4-9803-EA90DDE1DB92}" type="slidenum">
              <a:rPr lang="en-US" sz="1200" strike="noStrike" spc="-1">
                <a:solidFill>
                  <a:srgbClr val="8B8B8B"/>
                </a:solidFill>
                <a:uFill>
                  <a:solidFill>
                    <a:srgbClr val="FFFFFF"/>
                  </a:solidFill>
                </a:uFill>
                <a:latin typeface="Calibri"/>
              </a:rPr>
              <a:t>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strike="noStrike" spc="-1">
                <a:solidFill>
                  <a:srgbClr val="000000"/>
                </a:solidFill>
                <a:uFill>
                  <a:solidFill>
                    <a:srgbClr val="FFFFFF"/>
                  </a:solidFill>
                </a:uFill>
                <a:latin typeface="Calibri"/>
              </a:rPr>
              <a:t>
</a:t>
            </a:r>
            <a:r>
              <a:rPr lang="en-US" sz="3200" b="1" strike="noStrike" spc="-1">
                <a:solidFill>
                  <a:srgbClr val="E46C0A"/>
                </a:solidFill>
                <a:uFill>
                  <a:solidFill>
                    <a:srgbClr val="FFFFFF"/>
                  </a:solidFill>
                </a:uFill>
                <a:latin typeface="Times New Roman"/>
              </a:rPr>
              <a:t>Rotation Property</a:t>
            </a:r>
            <a:r>
              <a:rPr lang="en-US" sz="3200" strike="noStrike" spc="-1">
                <a:solidFill>
                  <a:srgbClr val="E46C0A"/>
                </a:solidFill>
                <a:uFill>
                  <a:solidFill>
                    <a:srgbClr val="FFFFFF"/>
                  </a:solidFill>
                </a:uFill>
                <a:latin typeface="Times New Roman"/>
              </a:rPr>
              <a:t> </a:t>
            </a:r>
            <a:r>
              <a:rPr lang="en-US" sz="3200" b="1" strike="noStrike" spc="-1">
                <a:solidFill>
                  <a:srgbClr val="E46C0A"/>
                </a:solidFill>
                <a:uFill>
                  <a:solidFill>
                    <a:srgbClr val="FFFFFF"/>
                  </a:solidFill>
                </a:uFill>
                <a:latin typeface="Times New Roman"/>
              </a:rPr>
              <a:t>
</a:t>
            </a:r>
            <a:endParaRPr/>
          </a:p>
        </p:txBody>
      </p:sp>
      <p:sp>
        <p:nvSpPr>
          <p:cNvPr id="415"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pic>
        <p:nvPicPr>
          <p:cNvPr id="416" name="Picture 2"/>
          <p:cNvPicPr/>
          <p:nvPr/>
        </p:nvPicPr>
        <p:blipFill>
          <a:blip r:embed="rId2"/>
          <a:stretch/>
        </p:blipFill>
        <p:spPr>
          <a:xfrm>
            <a:off x="1736280" y="1371600"/>
            <a:ext cx="1980720" cy="1980720"/>
          </a:xfrm>
          <a:prstGeom prst="rect">
            <a:avLst/>
          </a:prstGeom>
          <a:ln w="9360">
            <a:noFill/>
          </a:ln>
        </p:spPr>
      </p:pic>
      <p:pic>
        <p:nvPicPr>
          <p:cNvPr id="417" name="Picture 3"/>
          <p:cNvPicPr/>
          <p:nvPr/>
        </p:nvPicPr>
        <p:blipFill>
          <a:blip r:embed="rId3"/>
          <a:stretch/>
        </p:blipFill>
        <p:spPr>
          <a:xfrm>
            <a:off x="5546520" y="1371600"/>
            <a:ext cx="1980720" cy="1980720"/>
          </a:xfrm>
          <a:prstGeom prst="rect">
            <a:avLst/>
          </a:prstGeom>
          <a:ln w="9360">
            <a:noFill/>
          </a:ln>
        </p:spPr>
      </p:pic>
      <p:pic>
        <p:nvPicPr>
          <p:cNvPr id="418" name="Picture 4"/>
          <p:cNvPicPr/>
          <p:nvPr/>
        </p:nvPicPr>
        <p:blipFill>
          <a:blip r:embed="rId4"/>
          <a:stretch/>
        </p:blipFill>
        <p:spPr>
          <a:xfrm>
            <a:off x="1736280" y="4114800"/>
            <a:ext cx="1980720" cy="1972800"/>
          </a:xfrm>
          <a:prstGeom prst="rect">
            <a:avLst/>
          </a:prstGeom>
          <a:ln w="9360">
            <a:noFill/>
          </a:ln>
        </p:spPr>
      </p:pic>
      <p:pic>
        <p:nvPicPr>
          <p:cNvPr id="419" name="Picture 5"/>
          <p:cNvPicPr/>
          <p:nvPr/>
        </p:nvPicPr>
        <p:blipFill>
          <a:blip r:embed="rId5"/>
          <a:stretch/>
        </p:blipFill>
        <p:spPr>
          <a:xfrm>
            <a:off x="5546520" y="4114800"/>
            <a:ext cx="1980720" cy="1980720"/>
          </a:xfrm>
          <a:prstGeom prst="rect">
            <a:avLst/>
          </a:prstGeom>
          <a:ln w="9360">
            <a:noFill/>
          </a:ln>
        </p:spPr>
      </p:pic>
      <p:sp>
        <p:nvSpPr>
          <p:cNvPr id="420" name="CustomShape 3"/>
          <p:cNvSpPr/>
          <p:nvPr/>
        </p:nvSpPr>
        <p:spPr>
          <a:xfrm>
            <a:off x="1814040" y="3352680"/>
            <a:ext cx="179820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strike="noStrike" spc="-1">
                <a:solidFill>
                  <a:srgbClr val="0000FF"/>
                </a:solidFill>
                <a:uFill>
                  <a:solidFill>
                    <a:srgbClr val="FFFFFF"/>
                  </a:solidFill>
                </a:uFill>
                <a:latin typeface="Arial"/>
              </a:rPr>
              <a:t>a) Original image</a:t>
            </a:r>
            <a:r>
              <a:rPr lang="en-US" sz="1800" strike="noStrike" spc="-1">
                <a:solidFill>
                  <a:srgbClr val="0000FF"/>
                </a:solidFill>
                <a:uFill>
                  <a:solidFill>
                    <a:srgbClr val="FFFFFF"/>
                  </a:solidFill>
                </a:uFill>
                <a:latin typeface="Tahoma"/>
              </a:rPr>
              <a:t> </a:t>
            </a:r>
            <a:endParaRPr/>
          </a:p>
        </p:txBody>
      </p:sp>
      <p:sp>
        <p:nvSpPr>
          <p:cNvPr id="421" name="CustomShape 4"/>
          <p:cNvSpPr/>
          <p:nvPr/>
        </p:nvSpPr>
        <p:spPr>
          <a:xfrm>
            <a:off x="4635720" y="3352680"/>
            <a:ext cx="425016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strike="noStrike" spc="-1">
                <a:solidFill>
                  <a:srgbClr val="000000"/>
                </a:solidFill>
                <a:uFill>
                  <a:solidFill>
                    <a:srgbClr val="FFFFFF"/>
                  </a:solidFill>
                </a:uFill>
                <a:latin typeface="Tahoma"/>
              </a:rPr>
              <a:t> </a:t>
            </a:r>
            <a:r>
              <a:rPr lang="en-US" sz="1600" strike="noStrike" spc="-1">
                <a:solidFill>
                  <a:srgbClr val="0000FF"/>
                </a:solidFill>
                <a:uFill>
                  <a:solidFill>
                    <a:srgbClr val="FFFFFF"/>
                  </a:solidFill>
                </a:uFill>
                <a:latin typeface="Arial"/>
              </a:rPr>
              <a:t>b) Fourier spectrum image of original image</a:t>
            </a:r>
            <a:r>
              <a:rPr lang="en-US" sz="1800" strike="noStrike" spc="-1">
                <a:solidFill>
                  <a:srgbClr val="0000FF"/>
                </a:solidFill>
                <a:uFill>
                  <a:solidFill>
                    <a:srgbClr val="FFFFFF"/>
                  </a:solidFill>
                </a:uFill>
                <a:latin typeface="Tahoma"/>
              </a:rPr>
              <a:t> </a:t>
            </a:r>
            <a:endParaRPr/>
          </a:p>
        </p:txBody>
      </p:sp>
      <p:sp>
        <p:nvSpPr>
          <p:cNvPr id="422" name="CustomShape 5"/>
          <p:cNvSpPr/>
          <p:nvPr/>
        </p:nvSpPr>
        <p:spPr>
          <a:xfrm>
            <a:off x="903600" y="6095880"/>
            <a:ext cx="381420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strike="noStrike" spc="-1">
                <a:solidFill>
                  <a:srgbClr val="0000FF"/>
                </a:solidFill>
                <a:uFill>
                  <a:solidFill>
                    <a:srgbClr val="FFFFFF"/>
                  </a:solidFill>
                </a:uFill>
                <a:latin typeface="Arial"/>
              </a:rPr>
              <a:t>c) Original image rotated by 90 degrees</a:t>
            </a:r>
            <a:r>
              <a:rPr lang="en-US" sz="1800" strike="noStrike" spc="-1">
                <a:solidFill>
                  <a:srgbClr val="0000FF"/>
                </a:solidFill>
                <a:uFill>
                  <a:solidFill>
                    <a:srgbClr val="FFFFFF"/>
                  </a:solidFill>
                </a:uFill>
                <a:latin typeface="Tahoma"/>
              </a:rPr>
              <a:t> </a:t>
            </a:r>
            <a:endParaRPr/>
          </a:p>
        </p:txBody>
      </p:sp>
      <p:sp>
        <p:nvSpPr>
          <p:cNvPr id="423" name="CustomShape 6"/>
          <p:cNvSpPr/>
          <p:nvPr/>
        </p:nvSpPr>
        <p:spPr>
          <a:xfrm>
            <a:off x="4713840" y="6095880"/>
            <a:ext cx="4132800" cy="333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strike="noStrike" spc="-1">
                <a:solidFill>
                  <a:srgbClr val="0000FF"/>
                </a:solidFill>
                <a:uFill>
                  <a:solidFill>
                    <a:srgbClr val="FFFFFF"/>
                  </a:solidFill>
                </a:uFill>
                <a:latin typeface="Arial"/>
              </a:rPr>
              <a:t>d) Fourier spectrum image of rotated image</a:t>
            </a:r>
            <a:r>
              <a:rPr lang="en-US" sz="1400" strike="noStrike" spc="-1">
                <a:solidFill>
                  <a:srgbClr val="0000FF"/>
                </a:solidFill>
                <a:uFill>
                  <a:solidFill>
                    <a:srgbClr val="FFFFFF"/>
                  </a:solidFill>
                </a:uFill>
                <a:latin typeface="Arial"/>
              </a:rPr>
              <a:t> </a:t>
            </a:r>
            <a:endParaRPr/>
          </a:p>
        </p:txBody>
      </p:sp>
      <p:sp>
        <p:nvSpPr>
          <p:cNvPr id="424" name="CustomShape 7"/>
          <p:cNvSpPr/>
          <p:nvPr/>
        </p:nvSpPr>
        <p:spPr>
          <a:xfrm>
            <a:off x="1308960" y="3719520"/>
            <a:ext cx="7025400" cy="333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1" strike="noStrike" spc="-1">
                <a:solidFill>
                  <a:srgbClr val="C00000"/>
                </a:solidFill>
                <a:uFill>
                  <a:solidFill>
                    <a:srgbClr val="FFFFFF"/>
                  </a:solidFill>
                </a:uFill>
                <a:latin typeface="Arial"/>
              </a:rPr>
              <a:t>Rotation results in Corresponding Rotations with Image and Spectrum</a:t>
            </a:r>
            <a:r>
              <a:rPr lang="en-US" sz="1600" strike="noStrike" spc="-1">
                <a:solidFill>
                  <a:srgbClr val="C00000"/>
                </a:solidFill>
                <a:uFill>
                  <a:solidFill>
                    <a:srgbClr val="FFFFFF"/>
                  </a:solidFill>
                </a:uFill>
                <a:latin typeface="Arial"/>
              </a:rPr>
              <a:t> </a:t>
            </a:r>
            <a:endParaRPr/>
          </a:p>
        </p:txBody>
      </p:sp>
      <p:sp>
        <p:nvSpPr>
          <p:cNvPr id="425" name="TextShape 8"/>
          <p:cNvSpPr txBox="1"/>
          <p:nvPr/>
        </p:nvSpPr>
        <p:spPr>
          <a:xfrm>
            <a:off x="6553080" y="6356520"/>
            <a:ext cx="2133360" cy="364680"/>
          </a:xfrm>
          <a:prstGeom prst="rect">
            <a:avLst/>
          </a:prstGeom>
          <a:noFill/>
          <a:ln>
            <a:noFill/>
          </a:ln>
        </p:spPr>
        <p:txBody>
          <a:bodyPr anchor="ctr"/>
          <a:lstStyle/>
          <a:p>
            <a:pPr algn="r">
              <a:lnSpc>
                <a:spcPct val="100000"/>
              </a:lnSpc>
            </a:pPr>
            <a:fld id="{E746C11F-78DC-4E8B-B7C3-F6F67AA2B6F5}" type="slidenum">
              <a:rPr lang="en-US" sz="1200" strike="noStrike" spc="-1">
                <a:solidFill>
                  <a:srgbClr val="8B8B8B"/>
                </a:solidFill>
                <a:uFill>
                  <a:solidFill>
                    <a:srgbClr val="FFFFFF"/>
                  </a:solidFill>
                </a:uFill>
                <a:latin typeface="Calibri"/>
              </a:rP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Distributivity and Scaling Properties</a:t>
            </a:r>
            <a:endParaRPr/>
          </a:p>
        </p:txBody>
      </p:sp>
      <p:sp>
        <p:nvSpPr>
          <p:cNvPr id="427"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Font typeface="Arial"/>
              <a:buChar char="•"/>
            </a:pPr>
            <a:r>
              <a:rPr lang="en-US" sz="2000" strike="noStrike" spc="-1">
                <a:solidFill>
                  <a:srgbClr val="000000"/>
                </a:solidFill>
                <a:uFill>
                  <a:solidFill>
                    <a:srgbClr val="FFFFFF"/>
                  </a:solidFill>
                </a:uFill>
                <a:latin typeface="Comic Sans MS"/>
              </a:rPr>
              <a:t>
</a:t>
            </a:r>
            <a:r>
              <a:rPr lang="en-US" sz="2000" strike="noStrike" spc="-1">
                <a:solidFill>
                  <a:srgbClr val="0000FF"/>
                </a:solidFill>
                <a:uFill>
                  <a:solidFill>
                    <a:srgbClr val="FFFFFF"/>
                  </a:solidFill>
                </a:uFill>
                <a:latin typeface="Times New Roman"/>
              </a:rPr>
              <a:t>The Fourier transform and its inverse are distributive over addition.</a:t>
            </a:r>
            <a:endParaRPr/>
          </a:p>
          <a:p>
            <a:pPr marL="343080" indent="-342720">
              <a:lnSpc>
                <a:spcPct val="100000"/>
              </a:lnSpc>
            </a:pPr>
            <a:endParaRPr/>
          </a:p>
          <a:p>
            <a:pPr marL="343080" indent="-342720">
              <a:lnSpc>
                <a:spcPct val="100000"/>
              </a:lnSpc>
            </a:pPr>
            <a:r>
              <a:rPr lang="en-US" sz="2000" strike="noStrike" spc="-1">
                <a:solidFill>
                  <a:srgbClr val="0000FF"/>
                </a:solidFill>
                <a:uFill>
                  <a:solidFill>
                    <a:srgbClr val="FFFFFF"/>
                  </a:solidFill>
                </a:uFill>
                <a:latin typeface="Times New Roman"/>
              </a:rPr>
              <a:t>		F{f</a:t>
            </a:r>
            <a:r>
              <a:rPr lang="en-US" sz="2000" strike="noStrike" spc="-1" baseline="-25000">
                <a:solidFill>
                  <a:srgbClr val="0000FF"/>
                </a:solidFill>
                <a:uFill>
                  <a:solidFill>
                    <a:srgbClr val="FFFFFF"/>
                  </a:solidFill>
                </a:uFill>
                <a:latin typeface="Times New Roman"/>
              </a:rPr>
              <a:t>1</a:t>
            </a:r>
            <a:r>
              <a:rPr lang="en-US" sz="2000" strike="noStrike" spc="-1">
                <a:solidFill>
                  <a:srgbClr val="0000FF"/>
                </a:solidFill>
                <a:uFill>
                  <a:solidFill>
                    <a:srgbClr val="FFFFFF"/>
                  </a:solidFill>
                </a:uFill>
                <a:latin typeface="Times New Roman"/>
              </a:rPr>
              <a:t>(x,y) + f</a:t>
            </a:r>
            <a:r>
              <a:rPr lang="en-US" sz="2000" strike="noStrike" spc="-1" baseline="-25000">
                <a:solidFill>
                  <a:srgbClr val="0000FF"/>
                </a:solidFill>
                <a:uFill>
                  <a:solidFill>
                    <a:srgbClr val="FFFFFF"/>
                  </a:solidFill>
                </a:uFill>
                <a:latin typeface="Times New Roman"/>
              </a:rPr>
              <a:t>2</a:t>
            </a:r>
            <a:r>
              <a:rPr lang="en-US" sz="2000" strike="noStrike" spc="-1">
                <a:solidFill>
                  <a:srgbClr val="0000FF"/>
                </a:solidFill>
                <a:uFill>
                  <a:solidFill>
                    <a:srgbClr val="FFFFFF"/>
                  </a:solidFill>
                </a:uFill>
                <a:latin typeface="Times New Roman"/>
              </a:rPr>
              <a:t>(x,y)} = F{f</a:t>
            </a:r>
            <a:r>
              <a:rPr lang="en-US" sz="2000" strike="noStrike" spc="-1" baseline="-25000">
                <a:solidFill>
                  <a:srgbClr val="0000FF"/>
                </a:solidFill>
                <a:uFill>
                  <a:solidFill>
                    <a:srgbClr val="FFFFFF"/>
                  </a:solidFill>
                </a:uFill>
                <a:latin typeface="Times New Roman"/>
              </a:rPr>
              <a:t>1</a:t>
            </a:r>
            <a:r>
              <a:rPr lang="en-US" sz="2000" strike="noStrike" spc="-1">
                <a:solidFill>
                  <a:srgbClr val="0000FF"/>
                </a:solidFill>
                <a:uFill>
                  <a:solidFill>
                    <a:srgbClr val="FFFFFF"/>
                  </a:solidFill>
                </a:uFill>
                <a:latin typeface="Times New Roman"/>
              </a:rPr>
              <a:t>(x,y)} + F{f</a:t>
            </a:r>
            <a:r>
              <a:rPr lang="en-US" sz="2000" strike="noStrike" spc="-1" baseline="-25000">
                <a:solidFill>
                  <a:srgbClr val="0000FF"/>
                </a:solidFill>
                <a:uFill>
                  <a:solidFill>
                    <a:srgbClr val="FFFFFF"/>
                  </a:solidFill>
                </a:uFill>
                <a:latin typeface="Times New Roman"/>
              </a:rPr>
              <a:t>2</a:t>
            </a:r>
            <a:r>
              <a:rPr lang="en-US" sz="2000" strike="noStrike" spc="-1">
                <a:solidFill>
                  <a:srgbClr val="0000FF"/>
                </a:solidFill>
                <a:uFill>
                  <a:solidFill>
                    <a:srgbClr val="FFFFFF"/>
                  </a:solidFill>
                </a:uFill>
                <a:latin typeface="Times New Roman"/>
              </a:rPr>
              <a:t>(x,y)}</a:t>
            </a:r>
            <a:endParaRPr/>
          </a:p>
          <a:p>
            <a:pPr marL="343080" indent="-342720">
              <a:lnSpc>
                <a:spcPct val="100000"/>
              </a:lnSpc>
            </a:pPr>
            <a:endParaRPr/>
          </a:p>
          <a:p>
            <a:pPr marL="343080" indent="-342720">
              <a:lnSpc>
                <a:spcPct val="100000"/>
              </a:lnSpc>
            </a:pPr>
            <a:r>
              <a:rPr lang="en-US" sz="2000" strike="noStrike" spc="-1">
                <a:solidFill>
                  <a:srgbClr val="0000FF"/>
                </a:solidFill>
                <a:uFill>
                  <a:solidFill>
                    <a:srgbClr val="FFFFFF"/>
                  </a:solidFill>
                </a:uFill>
                <a:latin typeface="Times New Roman"/>
              </a:rPr>
              <a:t>		af(x,y) </a:t>
            </a:r>
            <a:r>
              <a:rPr lang="en-US" sz="2000" strike="noStrike" spc="-1">
                <a:solidFill>
                  <a:srgbClr val="0000FF"/>
                </a:solidFill>
                <a:uFill>
                  <a:solidFill>
                    <a:srgbClr val="FFFFFF"/>
                  </a:solidFill>
                </a:uFill>
                <a:latin typeface="Wingdings"/>
              </a:rPr>
              <a:t></a:t>
            </a:r>
            <a:r>
              <a:rPr lang="en-US" sz="2000" strike="noStrike" spc="-1">
                <a:solidFill>
                  <a:srgbClr val="0000FF"/>
                </a:solidFill>
                <a:uFill>
                  <a:solidFill>
                    <a:srgbClr val="FFFFFF"/>
                  </a:solidFill>
                </a:uFill>
                <a:latin typeface="Times New Roman"/>
              </a:rPr>
              <a:t> aF(u,v)</a:t>
            </a:r>
            <a:endParaRPr/>
          </a:p>
          <a:p>
            <a:pPr marL="343080" indent="-342720">
              <a:lnSpc>
                <a:spcPct val="100000"/>
              </a:lnSpc>
            </a:pPr>
            <a:endParaRPr/>
          </a:p>
          <a:p>
            <a:pPr marL="343080" indent="-342720">
              <a:lnSpc>
                <a:spcPct val="100000"/>
              </a:lnSpc>
            </a:pPr>
            <a:r>
              <a:rPr lang="en-US" sz="2000" strike="noStrike" spc="-1">
                <a:solidFill>
                  <a:srgbClr val="0000FF"/>
                </a:solidFill>
                <a:uFill>
                  <a:solidFill>
                    <a:srgbClr val="FFFFFF"/>
                  </a:solidFill>
                </a:uFill>
                <a:latin typeface="Times New Roman"/>
              </a:rPr>
              <a:t>		f(ax,by) </a:t>
            </a:r>
            <a:r>
              <a:rPr lang="en-US" sz="2000" strike="noStrike" spc="-1">
                <a:solidFill>
                  <a:srgbClr val="0000FF"/>
                </a:solidFill>
                <a:uFill>
                  <a:solidFill>
                    <a:srgbClr val="FFFFFF"/>
                  </a:solidFill>
                </a:uFill>
                <a:latin typeface="Wingdings"/>
              </a:rPr>
              <a:t></a:t>
            </a:r>
            <a:r>
              <a:rPr lang="en-US" sz="2000" strike="noStrike" spc="-1">
                <a:solidFill>
                  <a:srgbClr val="0000FF"/>
                </a:solidFill>
                <a:uFill>
                  <a:solidFill>
                    <a:srgbClr val="FFFFFF"/>
                  </a:solidFill>
                </a:uFill>
                <a:latin typeface="Times New Roman"/>
              </a:rPr>
              <a:t> (1/|ab|)F(u/a,v/b)</a:t>
            </a:r>
            <a:endParaRPr/>
          </a:p>
          <a:p>
            <a:pPr>
              <a:lnSpc>
                <a:spcPct val="100000"/>
              </a:lnSpc>
            </a:pPr>
            <a:endParaRPr/>
          </a:p>
        </p:txBody>
      </p:sp>
      <p:sp>
        <p:nvSpPr>
          <p:cNvPr id="428" name="TextShape 3"/>
          <p:cNvSpPr txBox="1"/>
          <p:nvPr/>
        </p:nvSpPr>
        <p:spPr>
          <a:xfrm>
            <a:off x="6553080" y="6356520"/>
            <a:ext cx="2133360" cy="364680"/>
          </a:xfrm>
          <a:prstGeom prst="rect">
            <a:avLst/>
          </a:prstGeom>
          <a:noFill/>
          <a:ln>
            <a:noFill/>
          </a:ln>
        </p:spPr>
        <p:txBody>
          <a:bodyPr anchor="ctr"/>
          <a:lstStyle/>
          <a:p>
            <a:pPr algn="r">
              <a:lnSpc>
                <a:spcPct val="100000"/>
              </a:lnSpc>
            </a:pPr>
            <a:fld id="{F0382D71-6132-4407-A84F-C858040A4F13}" type="slidenum">
              <a:rPr lang="en-US" sz="1200" strike="noStrike" spc="-1">
                <a:solidFill>
                  <a:srgbClr val="8B8B8B"/>
                </a:solidFill>
                <a:uFill>
                  <a:solidFill>
                    <a:srgbClr val="FFFFFF"/>
                  </a:solidFill>
                </a:uFill>
                <a:latin typeface="Calibri"/>
              </a:rP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Average Value</a:t>
            </a:r>
            <a:endParaRPr/>
          </a:p>
        </p:txBody>
      </p:sp>
      <p:sp>
        <p:nvSpPr>
          <p:cNvPr id="430"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The average value of a 2D discrete function is:</a:t>
            </a:r>
            <a:endParaRPr/>
          </a:p>
          <a:p>
            <a:pPr marL="343080" indent="-342720">
              <a:lnSpc>
                <a:spcPct val="100000"/>
              </a:lnSpc>
            </a:pPr>
            <a:endParaRPr/>
          </a:p>
          <a:p>
            <a:pPr marL="343080" indent="-342720">
              <a:lnSpc>
                <a:spcPct val="100000"/>
              </a:lnSpc>
            </a:pPr>
            <a:r>
              <a:rPr lang="en-US" sz="2000" strike="noStrike" spc="-1">
                <a:solidFill>
                  <a:srgbClr val="0000FF"/>
                </a:solidFill>
                <a:uFill>
                  <a:solidFill>
                    <a:srgbClr val="FFFFFF"/>
                  </a:solidFill>
                </a:uFill>
                <a:latin typeface="Times New Roman"/>
              </a:rPr>
              <a:t>    </a:t>
            </a:r>
            <a:endParaRPr/>
          </a:p>
          <a:p>
            <a:pPr marL="343080" indent="-342720">
              <a:lnSpc>
                <a:spcPct val="100000"/>
              </a:lnSpc>
            </a:pPr>
            <a:r>
              <a:rPr lang="en-US" sz="2000" strike="noStrike" spc="-1">
                <a:solidFill>
                  <a:srgbClr val="0000FF"/>
                </a:solidFill>
                <a:uFill>
                  <a:solidFill>
                    <a:srgbClr val="FFFFFF"/>
                  </a:solidFill>
                </a:uFill>
                <a:latin typeface="Times New Roman"/>
              </a:rPr>
              <a:t>	</a:t>
            </a:r>
            <a:endParaRPr/>
          </a:p>
          <a:p>
            <a:pPr marL="343080" indent="-342720">
              <a:lnSpc>
                <a:spcPct val="100000"/>
              </a:lnSpc>
            </a:pPr>
            <a:r>
              <a:rPr lang="en-US" sz="2000" strike="noStrike" spc="-1">
                <a:solidFill>
                  <a:srgbClr val="0000FF"/>
                </a:solidFill>
                <a:uFill>
                  <a:solidFill>
                    <a:srgbClr val="FFFFFF"/>
                  </a:solidFill>
                </a:uFill>
                <a:latin typeface="Times New Roman"/>
              </a:rPr>
              <a:t>Substituting u = 0, and v = 0 in F(u,v), then</a:t>
            </a:r>
            <a:endParaRPr/>
          </a:p>
          <a:p>
            <a:pPr marL="343080" indent="-342720">
              <a:lnSpc>
                <a:spcPct val="100000"/>
              </a:lnSpc>
            </a:pPr>
            <a:endParaRPr/>
          </a:p>
          <a:p>
            <a:pPr marL="343080" indent="-342720">
              <a:lnSpc>
                <a:spcPct val="100000"/>
              </a:lnSpc>
            </a:pPr>
            <a:endParaRPr/>
          </a:p>
          <a:p>
            <a:pPr marL="343080" indent="-342720">
              <a:lnSpc>
                <a:spcPct val="100000"/>
              </a:lnSpc>
            </a:pPr>
            <a:r>
              <a:rPr lang="en-US" sz="2000" strike="noStrike" spc="-1">
                <a:solidFill>
                  <a:srgbClr val="0000FF"/>
                </a:solidFill>
                <a:uFill>
                  <a:solidFill>
                    <a:srgbClr val="FFFFFF"/>
                  </a:solidFill>
                </a:uFill>
                <a:latin typeface="Times New Roman"/>
              </a:rPr>
              <a:t>	</a:t>
            </a:r>
            <a:endParaRPr/>
          </a:p>
          <a:p>
            <a:pPr marL="343080" indent="-342720">
              <a:lnSpc>
                <a:spcPct val="100000"/>
              </a:lnSpc>
            </a:pPr>
            <a:endParaRPr/>
          </a:p>
          <a:p>
            <a:pPr marL="343080" indent="-342720">
              <a:lnSpc>
                <a:spcPct val="100000"/>
              </a:lnSpc>
            </a:pPr>
            <a:r>
              <a:rPr lang="en-US" sz="2000" strike="noStrike" spc="-1">
                <a:solidFill>
                  <a:srgbClr val="0000FF"/>
                </a:solidFill>
                <a:uFill>
                  <a:solidFill>
                    <a:srgbClr val="FFFFFF"/>
                  </a:solidFill>
                </a:uFill>
                <a:latin typeface="Times New Roman"/>
              </a:rPr>
              <a:t>Therefore</a:t>
            </a:r>
            <a:endParaRPr/>
          </a:p>
          <a:p>
            <a:pPr>
              <a:lnSpc>
                <a:spcPct val="100000"/>
              </a:lnSpc>
            </a:pPr>
            <a:endParaRPr/>
          </a:p>
        </p:txBody>
      </p:sp>
      <p:sp>
        <p:nvSpPr>
          <p:cNvPr id="431" name="TextShape 3"/>
          <p:cNvSpPr txBox="1"/>
          <p:nvPr/>
        </p:nvSpPr>
        <p:spPr>
          <a:xfrm>
            <a:off x="6553080" y="6356520"/>
            <a:ext cx="2133360" cy="364680"/>
          </a:xfrm>
          <a:prstGeom prst="rect">
            <a:avLst/>
          </a:prstGeom>
          <a:noFill/>
          <a:ln>
            <a:noFill/>
          </a:ln>
        </p:spPr>
        <p:txBody>
          <a:bodyPr anchor="ctr"/>
          <a:lstStyle/>
          <a:p>
            <a:pPr algn="r">
              <a:lnSpc>
                <a:spcPct val="100000"/>
              </a:lnSpc>
            </a:pPr>
            <a:fld id="{B929B994-F8CE-46E3-9D60-FBC9D27C4B9C}" type="slidenum">
              <a:rPr lang="en-US" sz="1200" strike="noStrike" spc="-1">
                <a:solidFill>
                  <a:srgbClr val="8B8B8B"/>
                </a:solidFill>
                <a:uFill>
                  <a:solidFill>
                    <a:srgbClr val="FFFFFF"/>
                  </a:solidFill>
                </a:uFill>
                <a:latin typeface="Calibri"/>
              </a:rP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800" b="1" strike="noStrike" spc="-1">
                <a:solidFill>
                  <a:srgbClr val="E46C0A"/>
                </a:solidFill>
                <a:uFill>
                  <a:solidFill>
                    <a:srgbClr val="FFFFFF"/>
                  </a:solidFill>
                </a:uFill>
                <a:latin typeface="Times New Roman"/>
              </a:rPr>
              <a:t>Laplacian</a:t>
            </a:r>
            <a:endParaRPr/>
          </a:p>
        </p:txBody>
      </p:sp>
      <p:sp>
        <p:nvSpPr>
          <p:cNvPr id="433"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sp>
        <p:nvSpPr>
          <p:cNvPr id="434" name="CustomShape 3"/>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435" name="CustomShape 4"/>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txBody>
          <a:bodyPr/>
          <a:lstStyle/>
          <a:p>
            <a:pPr marL="343080" indent="-342720">
              <a:lnSpc>
                <a:spcPct val="90000"/>
              </a:lnSpc>
              <a:buClr>
                <a:srgbClr val="0000FF"/>
              </a:buClr>
              <a:buFont typeface="Arial"/>
              <a:buChar char="•"/>
            </a:pPr>
            <a:r>
              <a:rPr lang="en-US" sz="2000" strike="noStrike" spc="-1">
                <a:solidFill>
                  <a:srgbClr val="0000FF"/>
                </a:solidFill>
                <a:uFill>
                  <a:solidFill>
                    <a:srgbClr val="FFFFFF"/>
                  </a:solidFill>
                </a:uFill>
                <a:latin typeface="Times New Roman"/>
              </a:rPr>
              <a:t>The Laplacian of a two-variable function f(x,y) is defined as:</a:t>
            </a:r>
            <a:endParaRPr/>
          </a:p>
          <a:p>
            <a:pPr marL="343080" indent="-342720">
              <a:lnSpc>
                <a:spcPct val="90000"/>
              </a:lnSpc>
            </a:pPr>
            <a:endParaRPr/>
          </a:p>
          <a:p>
            <a:pPr marL="343080" indent="-342720">
              <a:lnSpc>
                <a:spcPct val="90000"/>
              </a:lnSpc>
            </a:pPr>
            <a:endParaRPr/>
          </a:p>
          <a:p>
            <a:pPr>
              <a:lnSpc>
                <a:spcPct val="90000"/>
              </a:lnSpc>
            </a:pPr>
            <a:endParaRPr/>
          </a:p>
          <a:p>
            <a:pPr>
              <a:lnSpc>
                <a:spcPct val="90000"/>
              </a:lnSpc>
            </a:pPr>
            <a:endParaRPr/>
          </a:p>
          <a:p>
            <a:pPr marL="343080" indent="-342720">
              <a:lnSpc>
                <a:spcPct val="90000"/>
              </a:lnSpc>
              <a:buClr>
                <a:srgbClr val="0000FF"/>
              </a:buClr>
              <a:buFont typeface="Arial"/>
              <a:buChar char="•"/>
            </a:pPr>
            <a:r>
              <a:rPr lang="en-US" sz="2000" strike="noStrike" spc="-1">
                <a:solidFill>
                  <a:srgbClr val="0000FF"/>
                </a:solidFill>
                <a:uFill>
                  <a:solidFill>
                    <a:srgbClr val="FFFFFF"/>
                  </a:solidFill>
                </a:uFill>
                <a:latin typeface="Times New Roman"/>
              </a:rPr>
              <a:t>And its 2D Fourier transform is:</a:t>
            </a:r>
            <a:endParaRPr/>
          </a:p>
          <a:p>
            <a:pPr>
              <a:lnSpc>
                <a:spcPct val="90000"/>
              </a:lnSpc>
            </a:pPr>
            <a:endParaRPr/>
          </a:p>
          <a:p>
            <a:pPr marL="343080" indent="-342720">
              <a:lnSpc>
                <a:spcPct val="90000"/>
              </a:lnSpc>
            </a:pPr>
            <a:endParaRPr/>
          </a:p>
          <a:p>
            <a:pPr marL="343080" indent="-342720">
              <a:lnSpc>
                <a:spcPct val="90000"/>
              </a:lnSpc>
            </a:pPr>
            <a:endParaRPr/>
          </a:p>
          <a:p>
            <a:pPr>
              <a:lnSpc>
                <a:spcPct val="90000"/>
              </a:lnSpc>
            </a:pPr>
            <a:endParaRPr/>
          </a:p>
          <a:p>
            <a:pPr marL="343080" indent="-342720">
              <a:lnSpc>
                <a:spcPct val="90000"/>
              </a:lnSpc>
              <a:buClr>
                <a:srgbClr val="0000FF"/>
              </a:buClr>
              <a:buFont typeface="Arial"/>
              <a:buChar char="•"/>
            </a:pPr>
            <a:r>
              <a:rPr lang="en-US" sz="2000" strike="noStrike" spc="-1">
                <a:solidFill>
                  <a:srgbClr val="0000FF"/>
                </a:solidFill>
                <a:uFill>
                  <a:solidFill>
                    <a:srgbClr val="FFFFFF"/>
                  </a:solidFill>
                </a:uFill>
                <a:latin typeface="Times New Roman"/>
              </a:rPr>
              <a:t>The Laplacian operator is useful for outlining edges in an image.</a:t>
            </a:r>
            <a:endParaRPr/>
          </a:p>
        </p:txBody>
      </p:sp>
      <p:sp>
        <p:nvSpPr>
          <p:cNvPr id="436" name="TextShape 5"/>
          <p:cNvSpPr txBox="1"/>
          <p:nvPr/>
        </p:nvSpPr>
        <p:spPr>
          <a:xfrm>
            <a:off x="6553080" y="6356520"/>
            <a:ext cx="2133360" cy="364680"/>
          </a:xfrm>
          <a:prstGeom prst="rect">
            <a:avLst/>
          </a:prstGeom>
          <a:noFill/>
          <a:ln>
            <a:noFill/>
          </a:ln>
        </p:spPr>
        <p:txBody>
          <a:bodyPr anchor="ctr"/>
          <a:lstStyle/>
          <a:p>
            <a:pPr algn="r">
              <a:lnSpc>
                <a:spcPct val="100000"/>
              </a:lnSpc>
            </a:pPr>
            <a:fld id="{691B5607-18FE-4C13-9BF7-5F4A18500AF5}" type="slidenum">
              <a:rPr lang="en-US" sz="1200" strike="noStrike" spc="-1">
                <a:solidFill>
                  <a:srgbClr val="8B8B8B"/>
                </a:solidFill>
                <a:uFill>
                  <a:solidFill>
                    <a:srgbClr val="FFFFFF"/>
                  </a:solidFill>
                </a:uFill>
                <a:latin typeface="Calibri"/>
              </a:rP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extShape 1"/>
          <p:cNvSpPr txBox="1"/>
          <p:nvPr/>
        </p:nvSpPr>
        <p:spPr>
          <a:xfrm>
            <a:off x="685800" y="15228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Convolution and Correlation</a:t>
            </a:r>
            <a:endParaRPr/>
          </a:p>
        </p:txBody>
      </p:sp>
      <p:sp>
        <p:nvSpPr>
          <p:cNvPr id="438" name="TextShape 2"/>
          <p:cNvSpPr txBox="1"/>
          <p:nvPr/>
        </p:nvSpPr>
        <p:spPr>
          <a:xfrm>
            <a:off x="685800" y="1066680"/>
            <a:ext cx="8229240" cy="53337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Because of periodicity property that exists in DFT of any function f(x,y), so zero padding must be exploited to extend sequences before execute the convolution or correlation operations.</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If this process is not executed, the wrap around error will occur.</a:t>
            </a:r>
            <a:endParaRPr/>
          </a:p>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rPr>
              <a:t>One of principal applications of correlation in image processing is in the area of </a:t>
            </a:r>
            <a:r>
              <a:rPr lang="en-US" sz="2000" i="1" strike="noStrike" spc="-1">
                <a:solidFill>
                  <a:srgbClr val="0000FF"/>
                </a:solidFill>
                <a:uFill>
                  <a:solidFill>
                    <a:srgbClr val="FFFFFF"/>
                  </a:solidFill>
                </a:uFill>
                <a:latin typeface="Times New Roman"/>
              </a:rPr>
              <a:t>template</a:t>
            </a:r>
            <a:r>
              <a:rPr lang="en-US" sz="2000" strike="noStrike" spc="-1">
                <a:solidFill>
                  <a:srgbClr val="0000FF"/>
                </a:solidFill>
                <a:uFill>
                  <a:solidFill>
                    <a:srgbClr val="FFFFFF"/>
                  </a:solidFill>
                </a:uFill>
                <a:latin typeface="Times New Roman"/>
              </a:rPr>
              <a:t> or </a:t>
            </a:r>
            <a:r>
              <a:rPr lang="en-US" sz="2000" i="1" strike="noStrike" spc="-1">
                <a:solidFill>
                  <a:srgbClr val="0000FF"/>
                </a:solidFill>
                <a:uFill>
                  <a:solidFill>
                    <a:srgbClr val="FFFFFF"/>
                  </a:solidFill>
                </a:uFill>
                <a:latin typeface="Times New Roman"/>
              </a:rPr>
              <a:t>prototype matching</a:t>
            </a:r>
            <a:r>
              <a:rPr lang="en-US" sz="2000" strike="noStrike" spc="-1">
                <a:solidFill>
                  <a:srgbClr val="0000FF"/>
                </a:solidFill>
                <a:uFill>
                  <a:solidFill>
                    <a:srgbClr val="FFFFFF"/>
                  </a:solidFill>
                </a:uFill>
                <a:latin typeface="Times New Roman"/>
              </a:rPr>
              <a:t>.</a:t>
            </a:r>
            <a:endParaRPr/>
          </a:p>
          <a:p>
            <a:pPr marL="343080" indent="-342720">
              <a:lnSpc>
                <a:spcPct val="100000"/>
              </a:lnSpc>
            </a:pPr>
            <a:endParaRPr/>
          </a:p>
          <a:p>
            <a:pPr marL="343080" indent="-342720">
              <a:lnSpc>
                <a:spcPct val="100000"/>
              </a:lnSpc>
            </a:pPr>
            <a:r>
              <a:rPr lang="en-US" sz="2000" i="1" strike="noStrike" spc="-1">
                <a:solidFill>
                  <a:srgbClr val="0000FF"/>
                </a:solidFill>
                <a:uFill>
                  <a:solidFill>
                    <a:srgbClr val="FFFFFF"/>
                  </a:solidFill>
                </a:uFill>
                <a:latin typeface="Times New Roman"/>
              </a:rPr>
              <a:t>			</a:t>
            </a:r>
            <a:r>
              <a:rPr lang="en-US" sz="2000" strike="noStrike" spc="-1">
                <a:solidFill>
                  <a:srgbClr val="0000FF"/>
                </a:solidFill>
                <a:uFill>
                  <a:solidFill>
                    <a:srgbClr val="FFFFFF"/>
                  </a:solidFill>
                </a:uFill>
                <a:latin typeface="Times New Roman"/>
              </a:rPr>
              <a:t>f(x,y) * g(x,y) </a:t>
            </a:r>
            <a:r>
              <a:rPr lang="en-US" sz="2000" strike="noStrike" spc="-1">
                <a:solidFill>
                  <a:srgbClr val="E46C0A"/>
                </a:solidFill>
                <a:uFill>
                  <a:solidFill>
                    <a:srgbClr val="FFFFFF"/>
                  </a:solidFill>
                </a:uFill>
                <a:latin typeface="Wingdings"/>
              </a:rPr>
              <a:t></a:t>
            </a:r>
            <a:r>
              <a:rPr lang="en-US" sz="2000" strike="noStrike" spc="-1">
                <a:solidFill>
                  <a:srgbClr val="0000FF"/>
                </a:solidFill>
                <a:uFill>
                  <a:solidFill>
                    <a:srgbClr val="FFFFFF"/>
                  </a:solidFill>
                </a:uFill>
                <a:latin typeface="Times New Roman"/>
              </a:rPr>
              <a:t> F(u,v)G(u,v)</a:t>
            </a:r>
            <a:endParaRPr/>
          </a:p>
          <a:p>
            <a:pPr marL="343080" indent="-342720">
              <a:lnSpc>
                <a:spcPct val="100000"/>
              </a:lnSpc>
            </a:pPr>
            <a:endParaRPr/>
          </a:p>
          <a:p>
            <a:pPr marL="343080" indent="-342720">
              <a:lnSpc>
                <a:spcPct val="100000"/>
              </a:lnSpc>
            </a:pPr>
            <a:r>
              <a:rPr lang="en-US" sz="2000" strike="noStrike" spc="-1">
                <a:solidFill>
                  <a:srgbClr val="0000FF"/>
                </a:solidFill>
                <a:uFill>
                  <a:solidFill>
                    <a:srgbClr val="FFFFFF"/>
                  </a:solidFill>
                </a:uFill>
                <a:latin typeface="Times New Roman"/>
              </a:rPr>
              <a:t>			f(x,y) o g(x,y) </a:t>
            </a:r>
            <a:r>
              <a:rPr lang="en-US" sz="2000" strike="noStrike" spc="-1">
                <a:solidFill>
                  <a:srgbClr val="E46C0A"/>
                </a:solidFill>
                <a:uFill>
                  <a:solidFill>
                    <a:srgbClr val="FFFFFF"/>
                  </a:solidFill>
                </a:uFill>
                <a:latin typeface="Wingdings"/>
              </a:rPr>
              <a:t></a:t>
            </a:r>
            <a:r>
              <a:rPr lang="en-US" sz="2000" strike="noStrike" spc="-1">
                <a:solidFill>
                  <a:srgbClr val="E46C0A"/>
                </a:solidFill>
                <a:uFill>
                  <a:solidFill>
                    <a:srgbClr val="FFFFFF"/>
                  </a:solidFill>
                </a:uFill>
                <a:latin typeface="Times New Roman"/>
              </a:rPr>
              <a:t> </a:t>
            </a:r>
            <a:r>
              <a:rPr lang="en-US" sz="2000" strike="noStrike" spc="-1">
                <a:solidFill>
                  <a:srgbClr val="0000FF"/>
                </a:solidFill>
                <a:uFill>
                  <a:solidFill>
                    <a:srgbClr val="FFFFFF"/>
                  </a:solidFill>
                </a:uFill>
                <a:latin typeface="Times New Roman"/>
              </a:rPr>
              <a:t>F*(u,v)G(u,v)</a:t>
            </a:r>
            <a:endParaRPr/>
          </a:p>
          <a:p>
            <a:pPr>
              <a:lnSpc>
                <a:spcPct val="100000"/>
              </a:lnSpc>
            </a:pPr>
            <a:endParaRPr/>
          </a:p>
        </p:txBody>
      </p:sp>
      <p:sp>
        <p:nvSpPr>
          <p:cNvPr id="439" name="TextShape 3"/>
          <p:cNvSpPr txBox="1"/>
          <p:nvPr/>
        </p:nvSpPr>
        <p:spPr>
          <a:xfrm>
            <a:off x="6553080" y="6356520"/>
            <a:ext cx="2133360" cy="364680"/>
          </a:xfrm>
          <a:prstGeom prst="rect">
            <a:avLst/>
          </a:prstGeom>
          <a:noFill/>
          <a:ln>
            <a:noFill/>
          </a:ln>
        </p:spPr>
        <p:txBody>
          <a:bodyPr anchor="ctr"/>
          <a:lstStyle/>
          <a:p>
            <a:pPr algn="r">
              <a:lnSpc>
                <a:spcPct val="100000"/>
              </a:lnSpc>
            </a:pPr>
            <a:fld id="{8846CEAE-EF05-4C92-9645-0884827ACA53}" type="slidenum">
              <a:rPr lang="en-US" sz="1200" strike="noStrike" spc="-1">
                <a:solidFill>
                  <a:srgbClr val="8B8B8B"/>
                </a:solidFill>
                <a:uFill>
                  <a:solidFill>
                    <a:srgbClr val="FFFFFF"/>
                  </a:solidFill>
                </a:uFill>
                <a:latin typeface="Calibri"/>
              </a:rP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Shape 1"/>
          <p:cNvSpPr txBox="1"/>
          <p:nvPr/>
        </p:nvSpPr>
        <p:spPr>
          <a:xfrm>
            <a:off x="457200" y="228600"/>
            <a:ext cx="8229240" cy="791640"/>
          </a:xfrm>
          <a:prstGeom prst="rect">
            <a:avLst/>
          </a:prstGeom>
          <a:noFill/>
          <a:ln w="57240">
            <a:solidFill>
              <a:srgbClr val="92D050"/>
            </a:solidFill>
            <a:round/>
          </a:ln>
        </p:spPr>
        <p:txBody>
          <a:bodyPr anchor="ctr"/>
          <a:lstStyle/>
          <a:p>
            <a:pPr algn="ctr">
              <a:lnSpc>
                <a:spcPct val="100000"/>
              </a:lnSpc>
            </a:pPr>
            <a:r>
              <a:rPr lang="en-US" sz="2400" strike="noStrike" spc="-1">
                <a:solidFill>
                  <a:srgbClr val="E46C0A"/>
                </a:solidFill>
                <a:uFill>
                  <a:solidFill>
                    <a:srgbClr val="FFFFFF"/>
                  </a:solidFill>
                </a:uFill>
                <a:latin typeface="Times New Roman"/>
              </a:rPr>
              <a:t>Impulse Response Illustration:</a:t>
            </a:r>
            <a:endParaRPr/>
          </a:p>
        </p:txBody>
      </p:sp>
      <p:sp>
        <p:nvSpPr>
          <p:cNvPr id="441"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sp>
        <p:nvSpPr>
          <p:cNvPr id="442" name="CustomShape 3"/>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443" name="CustomShape 4"/>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pic>
        <p:nvPicPr>
          <p:cNvPr id="444" name="Picture 4"/>
          <p:cNvPicPr/>
          <p:nvPr/>
        </p:nvPicPr>
        <p:blipFill>
          <a:blip r:embed="rId2"/>
          <a:stretch/>
        </p:blipFill>
        <p:spPr>
          <a:xfrm>
            <a:off x="2286000" y="2286000"/>
            <a:ext cx="3409560" cy="990360"/>
          </a:xfrm>
          <a:prstGeom prst="rect">
            <a:avLst/>
          </a:prstGeom>
          <a:ln>
            <a:noFill/>
          </a:ln>
        </p:spPr>
      </p:pic>
      <p:pic>
        <p:nvPicPr>
          <p:cNvPr id="445" name="Picture 6"/>
          <p:cNvPicPr/>
          <p:nvPr/>
        </p:nvPicPr>
        <p:blipFill>
          <a:blip r:embed="rId3"/>
          <a:stretch/>
        </p:blipFill>
        <p:spPr>
          <a:xfrm>
            <a:off x="2209680" y="3581280"/>
            <a:ext cx="4171680" cy="971280"/>
          </a:xfrm>
          <a:prstGeom prst="rect">
            <a:avLst/>
          </a:prstGeom>
          <a:ln>
            <a:noFill/>
          </a:ln>
        </p:spPr>
      </p:pic>
      <p:pic>
        <p:nvPicPr>
          <p:cNvPr id="446" name="Picture 9"/>
          <p:cNvPicPr/>
          <p:nvPr/>
        </p:nvPicPr>
        <p:blipFill>
          <a:blip r:embed="rId4"/>
          <a:stretch/>
        </p:blipFill>
        <p:spPr>
          <a:xfrm>
            <a:off x="1523880" y="4800600"/>
            <a:ext cx="5105160" cy="990360"/>
          </a:xfrm>
          <a:prstGeom prst="rect">
            <a:avLst/>
          </a:prstGeom>
          <a:ln>
            <a:noFill/>
          </a:ln>
        </p:spPr>
      </p:pic>
      <p:sp>
        <p:nvSpPr>
          <p:cNvPr id="447" name="CustomShape 5"/>
          <p:cNvSpPr/>
          <p:nvPr/>
        </p:nvSpPr>
        <p:spPr>
          <a:xfrm>
            <a:off x="5474880" y="1371600"/>
            <a:ext cx="191232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strike="noStrike" spc="-1">
                <a:solidFill>
                  <a:srgbClr val="000000"/>
                </a:solidFill>
                <a:uFill>
                  <a:solidFill>
                    <a:srgbClr val="FFFFFF"/>
                  </a:solidFill>
                </a:uFill>
                <a:latin typeface="Calibri"/>
              </a:rPr>
              <a:t>:</a:t>
            </a:r>
            <a:r>
              <a:rPr lang="en-US" sz="1800" strike="noStrike" spc="-1">
                <a:solidFill>
                  <a:srgbClr val="0000FF"/>
                </a:solidFill>
                <a:uFill>
                  <a:solidFill>
                    <a:srgbClr val="FFFFFF"/>
                  </a:solidFill>
                </a:uFill>
                <a:latin typeface="Times New Roman"/>
              </a:rPr>
              <a:t>Impulse Response</a:t>
            </a:r>
            <a:endParaRPr/>
          </a:p>
        </p:txBody>
      </p:sp>
      <p:sp>
        <p:nvSpPr>
          <p:cNvPr id="448" name="CustomShape 6"/>
          <p:cNvSpPr/>
          <p:nvPr/>
        </p:nvSpPr>
        <p:spPr>
          <a:xfrm>
            <a:off x="6958440" y="4948560"/>
            <a:ext cx="1184040" cy="63900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strike="noStrike" spc="-1">
                <a:solidFill>
                  <a:srgbClr val="0000FF"/>
                </a:solidFill>
                <a:uFill>
                  <a:solidFill>
                    <a:srgbClr val="FFFFFF"/>
                  </a:solidFill>
                </a:uFill>
                <a:latin typeface="Times New Roman"/>
              </a:rPr>
              <a:t>Additivity </a:t>
            </a:r>
            <a:endParaRPr/>
          </a:p>
          <a:p>
            <a:pPr>
              <a:lnSpc>
                <a:spcPct val="100000"/>
              </a:lnSpc>
            </a:pPr>
            <a:r>
              <a:rPr lang="en-US" sz="1800" strike="noStrike" spc="-1">
                <a:solidFill>
                  <a:srgbClr val="0000FF"/>
                </a:solidFill>
                <a:uFill>
                  <a:solidFill>
                    <a:srgbClr val="FFFFFF"/>
                  </a:solidFill>
                </a:uFill>
                <a:latin typeface="Times New Roman"/>
              </a:rPr>
              <a:t>aspect</a:t>
            </a:r>
            <a:endParaRPr/>
          </a:p>
        </p:txBody>
      </p:sp>
      <p:sp>
        <p:nvSpPr>
          <p:cNvPr id="449" name="CustomShape 7"/>
          <p:cNvSpPr/>
          <p:nvPr/>
        </p:nvSpPr>
        <p:spPr>
          <a:xfrm>
            <a:off x="5927760" y="2408400"/>
            <a:ext cx="187992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strike="noStrike" spc="-1">
                <a:solidFill>
                  <a:srgbClr val="000000"/>
                </a:solidFill>
                <a:uFill>
                  <a:solidFill>
                    <a:srgbClr val="FFFFFF"/>
                  </a:solidFill>
                </a:uFill>
                <a:latin typeface="Calibri"/>
              </a:rPr>
              <a:t>: </a:t>
            </a:r>
            <a:r>
              <a:rPr lang="en-US" sz="1800" strike="noStrike" spc="-1">
                <a:solidFill>
                  <a:srgbClr val="0000FF"/>
                </a:solidFill>
                <a:uFill>
                  <a:solidFill>
                    <a:srgbClr val="FFFFFF"/>
                  </a:solidFill>
                </a:uFill>
                <a:latin typeface="Times New Roman"/>
              </a:rPr>
              <a:t>Shifting Property</a:t>
            </a:r>
            <a:endParaRPr/>
          </a:p>
        </p:txBody>
      </p:sp>
      <p:sp>
        <p:nvSpPr>
          <p:cNvPr id="450" name="CustomShape 8"/>
          <p:cNvSpPr/>
          <p:nvPr/>
        </p:nvSpPr>
        <p:spPr>
          <a:xfrm>
            <a:off x="6543360" y="3855960"/>
            <a:ext cx="178128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strike="noStrike" spc="-1">
                <a:solidFill>
                  <a:srgbClr val="0000FF"/>
                </a:solidFill>
                <a:uFill>
                  <a:solidFill>
                    <a:srgbClr val="FFFFFF"/>
                  </a:solidFill>
                </a:uFill>
                <a:latin typeface="Times New Roman"/>
              </a:rPr>
              <a:t>:Scaling Property</a:t>
            </a:r>
            <a:endParaRPr/>
          </a:p>
        </p:txBody>
      </p:sp>
      <p:pic>
        <p:nvPicPr>
          <p:cNvPr id="451" name="Picture 2"/>
          <p:cNvPicPr/>
          <p:nvPr/>
        </p:nvPicPr>
        <p:blipFill>
          <a:blip r:embed="rId5"/>
          <a:stretch/>
        </p:blipFill>
        <p:spPr>
          <a:xfrm>
            <a:off x="2438280" y="1263240"/>
            <a:ext cx="2761920" cy="914040"/>
          </a:xfrm>
          <a:prstGeom prst="rect">
            <a:avLst/>
          </a:prstGeom>
          <a:ln>
            <a:noFill/>
          </a:ln>
        </p:spPr>
      </p:pic>
      <p:sp>
        <p:nvSpPr>
          <p:cNvPr id="452" name="TextShape 9"/>
          <p:cNvSpPr txBox="1"/>
          <p:nvPr/>
        </p:nvSpPr>
        <p:spPr>
          <a:xfrm>
            <a:off x="6553080" y="6356520"/>
            <a:ext cx="2133360" cy="364680"/>
          </a:xfrm>
          <a:prstGeom prst="rect">
            <a:avLst/>
          </a:prstGeom>
          <a:noFill/>
          <a:ln>
            <a:noFill/>
          </a:ln>
        </p:spPr>
        <p:txBody>
          <a:bodyPr anchor="ctr"/>
          <a:lstStyle/>
          <a:p>
            <a:pPr algn="r">
              <a:lnSpc>
                <a:spcPct val="100000"/>
              </a:lnSpc>
            </a:pPr>
            <a:fld id="{216EB4FA-0127-4E6C-AC7D-436D41DA2955}" type="slidenum">
              <a:rPr lang="en-US" sz="1200" strike="noStrike" spc="-1">
                <a:solidFill>
                  <a:srgbClr val="8B8B8B"/>
                </a:solidFill>
                <a:uFill>
                  <a:solidFill>
                    <a:srgbClr val="FFFFFF"/>
                  </a:solidFill>
                </a:uFill>
                <a:latin typeface="Calibri"/>
              </a:rP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400" b="1" strike="noStrike" spc="-1">
                <a:solidFill>
                  <a:srgbClr val="E46C0A"/>
                </a:solidFill>
                <a:uFill>
                  <a:solidFill>
                    <a:srgbClr val="FFFFFF"/>
                  </a:solidFill>
                </a:uFill>
                <a:latin typeface="Times New Roman"/>
              </a:rPr>
              <a:t>Convolution Illustration:</a:t>
            </a:r>
            <a:endParaRPr/>
          </a:p>
        </p:txBody>
      </p:sp>
      <p:sp>
        <p:nvSpPr>
          <p:cNvPr id="454"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000" strike="noStrike" spc="-1">
                <a:solidFill>
                  <a:srgbClr val="0000FF"/>
                </a:solidFill>
                <a:uFill>
                  <a:solidFill>
                    <a:srgbClr val="FFFFFF"/>
                  </a:solidFill>
                </a:uFill>
                <a:latin typeface="Times New Roman"/>
                <a:ea typeface="Arial Unicode MS"/>
              </a:rPr>
              <a:t>We will convolve together two unit pulses, </a:t>
            </a:r>
            <a:r>
              <a:rPr lang="en-US" sz="2000" i="1" strike="noStrike" spc="-1">
                <a:solidFill>
                  <a:srgbClr val="0000FF"/>
                </a:solidFill>
                <a:uFill>
                  <a:solidFill>
                    <a:srgbClr val="FFFFFF"/>
                  </a:solidFill>
                </a:uFill>
                <a:latin typeface="Times New Roman"/>
                <a:ea typeface="Arial Unicode MS"/>
              </a:rPr>
              <a:t>x</a:t>
            </a:r>
            <a:r>
              <a:rPr lang="en-US" sz="2000" strike="noStrike" spc="-1">
                <a:solidFill>
                  <a:srgbClr val="0000FF"/>
                </a:solidFill>
                <a:uFill>
                  <a:solidFill>
                    <a:srgbClr val="FFFFFF"/>
                  </a:solidFill>
                </a:uFill>
                <a:latin typeface="Times New Roman"/>
                <a:ea typeface="Arial Unicode MS"/>
              </a:rPr>
              <a:t>(</a:t>
            </a:r>
            <a:r>
              <a:rPr lang="en-US" sz="2000" i="1" strike="noStrike" spc="-1">
                <a:solidFill>
                  <a:srgbClr val="0000FF"/>
                </a:solidFill>
                <a:uFill>
                  <a:solidFill>
                    <a:srgbClr val="FFFFFF"/>
                  </a:solidFill>
                </a:uFill>
                <a:latin typeface="Times New Roman"/>
                <a:ea typeface="Arial Unicode MS"/>
              </a:rPr>
              <a:t>t</a:t>
            </a:r>
            <a:r>
              <a:rPr lang="en-US" sz="2000" strike="noStrike" spc="-1">
                <a:solidFill>
                  <a:srgbClr val="0000FF"/>
                </a:solidFill>
                <a:uFill>
                  <a:solidFill>
                    <a:srgbClr val="FFFFFF"/>
                  </a:solidFill>
                </a:uFill>
                <a:latin typeface="Times New Roman"/>
                <a:ea typeface="Arial Unicode MS"/>
              </a:rPr>
              <a:t>) and </a:t>
            </a:r>
            <a:r>
              <a:rPr lang="en-US" sz="2000" i="1" strike="noStrike" spc="-1">
                <a:solidFill>
                  <a:srgbClr val="0000FF"/>
                </a:solidFill>
                <a:uFill>
                  <a:solidFill>
                    <a:srgbClr val="FFFFFF"/>
                  </a:solidFill>
                </a:uFill>
                <a:latin typeface="Times New Roman"/>
                <a:ea typeface="Arial Unicode MS"/>
              </a:rPr>
              <a:t>h</a:t>
            </a:r>
            <a:r>
              <a:rPr lang="en-US" sz="2000" strike="noStrike" spc="-1">
                <a:solidFill>
                  <a:srgbClr val="0000FF"/>
                </a:solidFill>
                <a:uFill>
                  <a:solidFill>
                    <a:srgbClr val="FFFFFF"/>
                  </a:solidFill>
                </a:uFill>
                <a:latin typeface="Times New Roman"/>
                <a:ea typeface="Arial Unicode MS"/>
              </a:rPr>
              <a:t>(</a:t>
            </a:r>
            <a:r>
              <a:rPr lang="en-US" sz="2000" i="1" strike="noStrike" spc="-1">
                <a:solidFill>
                  <a:srgbClr val="0000FF"/>
                </a:solidFill>
                <a:uFill>
                  <a:solidFill>
                    <a:srgbClr val="FFFFFF"/>
                  </a:solidFill>
                </a:uFill>
                <a:latin typeface="Times New Roman"/>
                <a:ea typeface="Arial Unicode MS"/>
              </a:rPr>
              <a:t>t</a:t>
            </a:r>
            <a:r>
              <a:rPr lang="en-US" sz="2000" strike="noStrike" spc="-1">
                <a:solidFill>
                  <a:srgbClr val="0000FF"/>
                </a:solidFill>
                <a:uFill>
                  <a:solidFill>
                    <a:srgbClr val="FFFFFF"/>
                  </a:solidFill>
                </a:uFill>
                <a:latin typeface="Times New Roman"/>
                <a:ea typeface="Arial Unicode MS"/>
              </a:rPr>
              <a:t>) . </a:t>
            </a:r>
            <a:endParaRPr/>
          </a:p>
          <a:p>
            <a:pPr>
              <a:lnSpc>
                <a:spcPct val="100000"/>
              </a:lnSpc>
            </a:pPr>
            <a:endParaRPr/>
          </a:p>
          <a:p>
            <a:pPr>
              <a:lnSpc>
                <a:spcPct val="100000"/>
              </a:lnSpc>
            </a:pPr>
            <a:endParaRPr/>
          </a:p>
        </p:txBody>
      </p:sp>
      <p:sp>
        <p:nvSpPr>
          <p:cNvPr id="455" name="CustomShape 3"/>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456" name="CustomShape 4"/>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pic>
        <p:nvPicPr>
          <p:cNvPr id="457" name="Picture 2"/>
          <p:cNvPicPr/>
          <p:nvPr/>
        </p:nvPicPr>
        <p:blipFill>
          <a:blip r:embed="rId2"/>
          <a:stretch/>
        </p:blipFill>
        <p:spPr>
          <a:xfrm>
            <a:off x="1295280" y="1752480"/>
            <a:ext cx="2476080" cy="1618920"/>
          </a:xfrm>
          <a:prstGeom prst="rect">
            <a:avLst/>
          </a:prstGeom>
          <a:ln>
            <a:noFill/>
          </a:ln>
        </p:spPr>
      </p:pic>
      <p:pic>
        <p:nvPicPr>
          <p:cNvPr id="458" name="Picture 4"/>
          <p:cNvPicPr/>
          <p:nvPr/>
        </p:nvPicPr>
        <p:blipFill>
          <a:blip r:embed="rId3"/>
          <a:stretch/>
        </p:blipFill>
        <p:spPr>
          <a:xfrm>
            <a:off x="4724280" y="1752480"/>
            <a:ext cx="2476080" cy="1618920"/>
          </a:xfrm>
          <a:prstGeom prst="rect">
            <a:avLst/>
          </a:prstGeom>
          <a:ln>
            <a:noFill/>
          </a:ln>
        </p:spPr>
      </p:pic>
      <p:pic>
        <p:nvPicPr>
          <p:cNvPr id="459" name="Picture 6"/>
          <p:cNvPicPr/>
          <p:nvPr/>
        </p:nvPicPr>
        <p:blipFill>
          <a:blip r:embed="rId4"/>
          <a:stretch/>
        </p:blipFill>
        <p:spPr>
          <a:xfrm>
            <a:off x="1219320" y="4191120"/>
            <a:ext cx="2476080" cy="1590480"/>
          </a:xfrm>
          <a:prstGeom prst="rect">
            <a:avLst/>
          </a:prstGeom>
          <a:ln>
            <a:noFill/>
          </a:ln>
        </p:spPr>
      </p:pic>
      <p:pic>
        <p:nvPicPr>
          <p:cNvPr id="460" name="Picture 8"/>
          <p:cNvPicPr/>
          <p:nvPr/>
        </p:nvPicPr>
        <p:blipFill>
          <a:blip r:embed="rId5"/>
          <a:stretch/>
        </p:blipFill>
        <p:spPr>
          <a:xfrm>
            <a:off x="4191120" y="4114800"/>
            <a:ext cx="3457080" cy="1628280"/>
          </a:xfrm>
          <a:prstGeom prst="rect">
            <a:avLst/>
          </a:prstGeom>
          <a:ln>
            <a:noFill/>
          </a:ln>
        </p:spPr>
      </p:pic>
      <p:sp>
        <p:nvSpPr>
          <p:cNvPr id="461" name="CustomShape 5"/>
          <p:cNvSpPr/>
          <p:nvPr/>
        </p:nvSpPr>
        <p:spPr>
          <a:xfrm>
            <a:off x="4724280" y="3581280"/>
            <a:ext cx="2361960" cy="669600"/>
          </a:xfrm>
          <a:prstGeom prst="rect">
            <a:avLst/>
          </a:prstGeom>
          <a:noFill/>
          <a:ln w="9360">
            <a:noFill/>
          </a:ln>
        </p:spPr>
        <p:style>
          <a:lnRef idx="0">
            <a:scrgbClr r="0" g="0" b="0"/>
          </a:lnRef>
          <a:fillRef idx="0">
            <a:scrgbClr r="0" g="0" b="0"/>
          </a:fillRef>
          <a:effectRef idx="0">
            <a:scrgbClr r="0" g="0" b="0"/>
          </a:effectRef>
          <a:fontRef idx="minor"/>
        </p:style>
        <p:txBody>
          <a:bodyPr lIns="0" tIns="45000" rIns="0" bIns="45000"/>
          <a:lstStyle/>
          <a:p>
            <a:pPr>
              <a:lnSpc>
                <a:spcPct val="100000"/>
              </a:lnSpc>
            </a:pPr>
            <a:r>
              <a:rPr lang="en-US" sz="2000" b="1" strike="noStrike" spc="-1">
                <a:solidFill>
                  <a:srgbClr val="0000FF"/>
                </a:solidFill>
                <a:uFill>
                  <a:solidFill>
                    <a:srgbClr val="FFFFFF"/>
                  </a:solidFill>
                </a:uFill>
                <a:latin typeface="Times New Roman"/>
                <a:ea typeface="Arial Unicode MS"/>
              </a:rPr>
              <a:t>Convolution Result</a:t>
            </a:r>
            <a:endParaRPr/>
          </a:p>
          <a:p>
            <a:pPr>
              <a:lnSpc>
                <a:spcPct val="100000"/>
              </a:lnSpc>
            </a:pPr>
            <a:endParaRPr/>
          </a:p>
        </p:txBody>
      </p:sp>
      <p:sp>
        <p:nvSpPr>
          <p:cNvPr id="462" name="CustomShape 6"/>
          <p:cNvSpPr/>
          <p:nvPr/>
        </p:nvSpPr>
        <p:spPr>
          <a:xfrm>
            <a:off x="1447920" y="3581280"/>
            <a:ext cx="2590560" cy="669600"/>
          </a:xfrm>
          <a:prstGeom prst="rect">
            <a:avLst/>
          </a:prstGeom>
          <a:noFill/>
          <a:ln w="9360">
            <a:noFill/>
          </a:ln>
        </p:spPr>
        <p:style>
          <a:lnRef idx="0">
            <a:scrgbClr r="0" g="0" b="0"/>
          </a:lnRef>
          <a:fillRef idx="0">
            <a:scrgbClr r="0" g="0" b="0"/>
          </a:fillRef>
          <a:effectRef idx="0">
            <a:scrgbClr r="0" g="0" b="0"/>
          </a:effectRef>
          <a:fontRef idx="minor"/>
        </p:style>
        <p:txBody>
          <a:bodyPr lIns="0" tIns="45000" rIns="0" bIns="45000"/>
          <a:lstStyle/>
          <a:p>
            <a:pPr>
              <a:lnSpc>
                <a:spcPct val="100000"/>
              </a:lnSpc>
            </a:pPr>
            <a:r>
              <a:rPr lang="en-US" sz="2000" b="1" strike="noStrike" spc="-1">
                <a:solidFill>
                  <a:srgbClr val="0000FF"/>
                </a:solidFill>
                <a:uFill>
                  <a:solidFill>
                    <a:srgbClr val="FFFFFF"/>
                  </a:solidFill>
                </a:uFill>
                <a:latin typeface="Times New Roman"/>
                <a:ea typeface="Arial Unicode MS"/>
              </a:rPr>
              <a:t>Reflect and Shift</a:t>
            </a:r>
            <a:endParaRPr/>
          </a:p>
          <a:p>
            <a:pPr>
              <a:lnSpc>
                <a:spcPct val="100000"/>
              </a:lnSpc>
            </a:pPr>
            <a:endParaRPr/>
          </a:p>
        </p:txBody>
      </p:sp>
      <p:sp>
        <p:nvSpPr>
          <p:cNvPr id="463" name="TextShape 7"/>
          <p:cNvSpPr txBox="1"/>
          <p:nvPr/>
        </p:nvSpPr>
        <p:spPr>
          <a:xfrm>
            <a:off x="6553080" y="6356520"/>
            <a:ext cx="2133360" cy="364680"/>
          </a:xfrm>
          <a:prstGeom prst="rect">
            <a:avLst/>
          </a:prstGeom>
          <a:noFill/>
          <a:ln>
            <a:noFill/>
          </a:ln>
        </p:spPr>
        <p:txBody>
          <a:bodyPr anchor="ctr"/>
          <a:lstStyle/>
          <a:p>
            <a:pPr algn="r">
              <a:lnSpc>
                <a:spcPct val="100000"/>
              </a:lnSpc>
            </a:pPr>
            <a:fld id="{45BF3481-3DE0-4C39-9E03-5ABC562EB669}" type="slidenum">
              <a:rPr lang="en-US" sz="1200" strike="noStrike" spc="-1">
                <a:solidFill>
                  <a:srgbClr val="8B8B8B"/>
                </a:solidFill>
                <a:uFill>
                  <a:solidFill>
                    <a:srgbClr val="FFFFFF"/>
                  </a:solidFill>
                </a:uFill>
                <a:latin typeface="Calibri"/>
              </a:rP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400" b="1" strike="noStrike" spc="-1">
                <a:solidFill>
                  <a:srgbClr val="E46C0A"/>
                </a:solidFill>
                <a:uFill>
                  <a:solidFill>
                    <a:srgbClr val="FFFFFF"/>
                  </a:solidFill>
                </a:uFill>
                <a:latin typeface="Times New Roman"/>
              </a:rPr>
              <a:t>Correlation Illustration:</a:t>
            </a:r>
            <a:endParaRPr/>
          </a:p>
        </p:txBody>
      </p:sp>
      <p:sp>
        <p:nvSpPr>
          <p:cNvPr id="465"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sp>
        <p:nvSpPr>
          <p:cNvPr id="466" name="CustomShape 3"/>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467" name="CustomShape 4"/>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pic>
        <p:nvPicPr>
          <p:cNvPr id="468" name="Picture 2"/>
          <p:cNvPicPr/>
          <p:nvPr/>
        </p:nvPicPr>
        <p:blipFill>
          <a:blip r:embed="rId2"/>
          <a:stretch/>
        </p:blipFill>
        <p:spPr>
          <a:xfrm>
            <a:off x="1219320" y="1339200"/>
            <a:ext cx="6295680" cy="1904760"/>
          </a:xfrm>
          <a:prstGeom prst="rect">
            <a:avLst/>
          </a:prstGeom>
          <a:ln>
            <a:noFill/>
          </a:ln>
        </p:spPr>
      </p:pic>
      <p:pic>
        <p:nvPicPr>
          <p:cNvPr id="469" name="Picture 4"/>
          <p:cNvPicPr/>
          <p:nvPr/>
        </p:nvPicPr>
        <p:blipFill>
          <a:blip r:embed="rId3"/>
          <a:stretch/>
        </p:blipFill>
        <p:spPr>
          <a:xfrm>
            <a:off x="557280" y="4131360"/>
            <a:ext cx="4190760" cy="1999800"/>
          </a:xfrm>
          <a:prstGeom prst="rect">
            <a:avLst/>
          </a:prstGeom>
          <a:ln>
            <a:noFill/>
          </a:ln>
        </p:spPr>
      </p:pic>
      <p:pic>
        <p:nvPicPr>
          <p:cNvPr id="470" name="Picture 6"/>
          <p:cNvPicPr/>
          <p:nvPr/>
        </p:nvPicPr>
        <p:blipFill>
          <a:blip r:embed="rId4"/>
          <a:stretch/>
        </p:blipFill>
        <p:spPr>
          <a:xfrm>
            <a:off x="5205240" y="4283640"/>
            <a:ext cx="3409560" cy="1856880"/>
          </a:xfrm>
          <a:prstGeom prst="rect">
            <a:avLst/>
          </a:prstGeom>
          <a:ln>
            <a:noFill/>
          </a:ln>
        </p:spPr>
      </p:pic>
      <p:sp>
        <p:nvSpPr>
          <p:cNvPr id="471" name="TextShape 5"/>
          <p:cNvSpPr txBox="1"/>
          <p:nvPr/>
        </p:nvSpPr>
        <p:spPr>
          <a:xfrm>
            <a:off x="6553080" y="6356520"/>
            <a:ext cx="2133360" cy="364680"/>
          </a:xfrm>
          <a:prstGeom prst="rect">
            <a:avLst/>
          </a:prstGeom>
          <a:noFill/>
          <a:ln>
            <a:noFill/>
          </a:ln>
        </p:spPr>
        <p:txBody>
          <a:bodyPr anchor="ctr"/>
          <a:lstStyle/>
          <a:p>
            <a:pPr algn="r">
              <a:lnSpc>
                <a:spcPct val="100000"/>
              </a:lnSpc>
            </a:pPr>
            <a:fld id="{561A4661-B46B-4814-A7CC-DB2BE98ED62F}" type="slidenum">
              <a:rPr lang="en-US" sz="1200" strike="noStrike" spc="-1">
                <a:solidFill>
                  <a:srgbClr val="8B8B8B"/>
                </a:solidFill>
                <a:uFill>
                  <a:solidFill>
                    <a:srgbClr val="FFFFFF"/>
                  </a:solidFill>
                </a:uFill>
                <a:latin typeface="Calibri"/>
              </a:rP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800" strike="noStrike" spc="-1">
                <a:solidFill>
                  <a:srgbClr val="000000"/>
                </a:solidFill>
                <a:uFill>
                  <a:solidFill>
                    <a:srgbClr val="FFFFFF"/>
                  </a:solidFill>
                </a:uFill>
                <a:latin typeface="Calibri"/>
              </a:rPr>
              <a:t>
</a:t>
            </a:r>
            <a:endParaRPr/>
          </a:p>
        </p:txBody>
      </p:sp>
      <p:sp>
        <p:nvSpPr>
          <p:cNvPr id="473"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sp>
        <p:nvSpPr>
          <p:cNvPr id="474" name="CustomShape 3"/>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475" name="CustomShape 4"/>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sp>
        <p:nvSpPr>
          <p:cNvPr id="476" name="CustomShape 5"/>
          <p:cNvSpPr/>
          <p:nvPr/>
        </p:nvSpPr>
        <p:spPr>
          <a:xfrm>
            <a:off x="3499920" y="426960"/>
            <a:ext cx="98712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strike="noStrike" spc="-1">
                <a:solidFill>
                  <a:srgbClr val="000000"/>
                </a:solidFill>
                <a:uFill>
                  <a:solidFill>
                    <a:srgbClr val="FFFFFF"/>
                  </a:solidFill>
                </a:uFill>
                <a:latin typeface="Calibri"/>
              </a:rPr>
              <a:t>(Contd.,)</a:t>
            </a:r>
            <a:endParaRPr/>
          </a:p>
        </p:txBody>
      </p:sp>
      <p:pic>
        <p:nvPicPr>
          <p:cNvPr id="477" name="Picture 2"/>
          <p:cNvPicPr/>
          <p:nvPr/>
        </p:nvPicPr>
        <p:blipFill>
          <a:blip r:embed="rId2"/>
          <a:stretch/>
        </p:blipFill>
        <p:spPr>
          <a:xfrm>
            <a:off x="533520" y="1600200"/>
            <a:ext cx="3714480" cy="2257200"/>
          </a:xfrm>
          <a:prstGeom prst="rect">
            <a:avLst/>
          </a:prstGeom>
          <a:ln>
            <a:noFill/>
          </a:ln>
        </p:spPr>
      </p:pic>
      <p:pic>
        <p:nvPicPr>
          <p:cNvPr id="478" name="Picture 4"/>
          <p:cNvPicPr/>
          <p:nvPr/>
        </p:nvPicPr>
        <p:blipFill>
          <a:blip r:embed="rId3"/>
          <a:stretch/>
        </p:blipFill>
        <p:spPr>
          <a:xfrm>
            <a:off x="4648320" y="1523880"/>
            <a:ext cx="4019040" cy="2219040"/>
          </a:xfrm>
          <a:prstGeom prst="rect">
            <a:avLst/>
          </a:prstGeom>
          <a:ln>
            <a:noFill/>
          </a:ln>
        </p:spPr>
      </p:pic>
      <p:sp>
        <p:nvSpPr>
          <p:cNvPr id="479" name="TextShape 6"/>
          <p:cNvSpPr txBox="1"/>
          <p:nvPr/>
        </p:nvSpPr>
        <p:spPr>
          <a:xfrm>
            <a:off x="6553080" y="6356520"/>
            <a:ext cx="2133360" cy="364680"/>
          </a:xfrm>
          <a:prstGeom prst="rect">
            <a:avLst/>
          </a:prstGeom>
          <a:noFill/>
          <a:ln>
            <a:noFill/>
          </a:ln>
        </p:spPr>
        <p:txBody>
          <a:bodyPr anchor="ctr"/>
          <a:lstStyle/>
          <a:p>
            <a:pPr algn="r">
              <a:lnSpc>
                <a:spcPct val="100000"/>
              </a:lnSpc>
            </a:pPr>
            <a:fld id="{4D4BC4E1-1157-4ACB-AC61-2E2A36BE1B3F}" type="slidenum">
              <a:rPr lang="en-US" sz="1200" strike="noStrike" spc="-1">
                <a:solidFill>
                  <a:srgbClr val="8B8B8B"/>
                </a:solidFill>
                <a:uFill>
                  <a:solidFill>
                    <a:srgbClr val="FFFFFF"/>
                  </a:solidFill>
                </a:uFill>
                <a:latin typeface="Calibri"/>
              </a:rP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E46C0A"/>
                </a:solidFill>
                <a:uFill>
                  <a:solidFill>
                    <a:srgbClr val="FFFFFF"/>
                  </a:solidFill>
                </a:uFill>
                <a:latin typeface="Times New Roman"/>
              </a:rPr>
              <a:t>The Fast Fourier Transform (FFT</a:t>
            </a:r>
            <a:r>
              <a:rPr lang="en-US" sz="3200" strike="noStrike" spc="-1">
                <a:solidFill>
                  <a:srgbClr val="000000"/>
                </a:solidFill>
                <a:uFill>
                  <a:solidFill>
                    <a:srgbClr val="FFFFFF"/>
                  </a:solidFill>
                </a:uFill>
                <a:latin typeface="Comic Sans MS"/>
              </a:rPr>
              <a:t>)</a:t>
            </a:r>
            <a:endParaRPr/>
          </a:p>
        </p:txBody>
      </p:sp>
      <p:sp>
        <p:nvSpPr>
          <p:cNvPr id="481" name="CustomShape 2"/>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482" name="CustomShape 3"/>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sp>
        <p:nvSpPr>
          <p:cNvPr id="483" name="TextShape 4"/>
          <p:cNvSpPr txBox="1"/>
          <p:nvPr/>
        </p:nvSpPr>
        <p:spPr>
          <a:xfrm>
            <a:off x="457200" y="1219320"/>
            <a:ext cx="8229240" cy="5333760"/>
          </a:xfrm>
          <a:prstGeom prst="rect">
            <a:avLst/>
          </a:prstGeom>
          <a:noFill/>
          <a:ln>
            <a:noFill/>
          </a:ln>
        </p:spPr>
        <p:txBody>
          <a:bodyPr/>
          <a:lstStyle/>
          <a:p>
            <a:pPr marL="609480" indent="-609120">
              <a:lnSpc>
                <a:spcPct val="80000"/>
              </a:lnSpc>
              <a:buClr>
                <a:srgbClr val="0000FF"/>
              </a:buClr>
              <a:buFont typeface="Arial"/>
              <a:buChar char="•"/>
            </a:pPr>
            <a:r>
              <a:rPr lang="en-US" sz="1800" strike="noStrike" spc="-1">
                <a:solidFill>
                  <a:srgbClr val="0000FF"/>
                </a:solidFill>
                <a:uFill>
                  <a:solidFill>
                    <a:srgbClr val="FFFFFF"/>
                  </a:solidFill>
                </a:uFill>
                <a:latin typeface="Times New Roman"/>
              </a:rPr>
              <a:t>The FFT algorithm is based on the </a:t>
            </a:r>
            <a:r>
              <a:rPr lang="en-US" sz="1800" i="1" strike="noStrike" spc="-1">
                <a:solidFill>
                  <a:srgbClr val="0000FF"/>
                </a:solidFill>
                <a:uFill>
                  <a:solidFill>
                    <a:srgbClr val="FFFFFF"/>
                  </a:solidFill>
                </a:uFill>
                <a:latin typeface="Times New Roman"/>
              </a:rPr>
              <a:t>decimation</a:t>
            </a:r>
            <a:r>
              <a:rPr lang="en-US" sz="1800" strike="noStrike" spc="-1">
                <a:solidFill>
                  <a:srgbClr val="0000FF"/>
                </a:solidFill>
                <a:uFill>
                  <a:solidFill>
                    <a:srgbClr val="FFFFFF"/>
                  </a:solidFill>
                </a:uFill>
                <a:latin typeface="Times New Roman"/>
              </a:rPr>
              <a:t> technique.</a:t>
            </a:r>
            <a:endParaRPr/>
          </a:p>
          <a:p>
            <a:pPr marL="609480" indent="-609120">
              <a:lnSpc>
                <a:spcPct val="80000"/>
              </a:lnSpc>
            </a:pPr>
            <a:endParaRPr/>
          </a:p>
          <a:p>
            <a:pPr marL="609480" indent="-609120">
              <a:lnSpc>
                <a:spcPct val="80000"/>
              </a:lnSpc>
            </a:pPr>
            <a:r>
              <a:rPr lang="en-US" sz="1400" strike="noStrike" spc="-1">
                <a:solidFill>
                  <a:srgbClr val="0000FF"/>
                </a:solidFill>
                <a:uFill>
                  <a:solidFill>
                    <a:srgbClr val="FFFFFF"/>
                  </a:solidFill>
                </a:uFill>
                <a:latin typeface="Times New Roman"/>
              </a:rPr>
              <a:t>		</a:t>
            </a:r>
            <a:r>
              <a:rPr lang="en-US" sz="1400" strike="noStrike" spc="-1">
                <a:solidFill>
                  <a:srgbClr val="953735"/>
                </a:solidFill>
                <a:uFill>
                  <a:solidFill>
                    <a:srgbClr val="FFFFFF"/>
                  </a:solidFill>
                </a:uFill>
                <a:latin typeface="Times New Roman"/>
              </a:rPr>
              <a:t> </a:t>
            </a:r>
            <a:r>
              <a:rPr lang="en-US" sz="1800" strike="noStrike" spc="-1">
                <a:solidFill>
                  <a:srgbClr val="953735"/>
                </a:solidFill>
                <a:uFill>
                  <a:solidFill>
                    <a:srgbClr val="FFFFFF"/>
                  </a:solidFill>
                </a:uFill>
                <a:latin typeface="Times New Roman"/>
              </a:rPr>
              <a:t>A comparison of N</a:t>
            </a:r>
            <a:r>
              <a:rPr lang="en-US" sz="1800" strike="noStrike" spc="-1" baseline="30000">
                <a:solidFill>
                  <a:srgbClr val="953735"/>
                </a:solidFill>
                <a:uFill>
                  <a:solidFill>
                    <a:srgbClr val="FFFFFF"/>
                  </a:solidFill>
                </a:uFill>
                <a:latin typeface="Times New Roman"/>
              </a:rPr>
              <a:t>2</a:t>
            </a:r>
            <a:r>
              <a:rPr lang="en-US" sz="1800" strike="noStrike" spc="-1">
                <a:solidFill>
                  <a:srgbClr val="953735"/>
                </a:solidFill>
                <a:uFill>
                  <a:solidFill>
                    <a:srgbClr val="FFFFFF"/>
                  </a:solidFill>
                </a:uFill>
                <a:latin typeface="Times New Roman"/>
              </a:rPr>
              <a:t> versus Nlog</a:t>
            </a:r>
            <a:r>
              <a:rPr lang="en-US" sz="1800" strike="noStrike" spc="-1" baseline="-25000">
                <a:solidFill>
                  <a:srgbClr val="953735"/>
                </a:solidFill>
                <a:uFill>
                  <a:solidFill>
                    <a:srgbClr val="FFFFFF"/>
                  </a:solidFill>
                </a:uFill>
                <a:latin typeface="Times New Roman"/>
              </a:rPr>
              <a:t>2</a:t>
            </a:r>
            <a:r>
              <a:rPr lang="en-US" sz="1800" strike="noStrike" spc="-1">
                <a:solidFill>
                  <a:srgbClr val="953735"/>
                </a:solidFill>
                <a:uFill>
                  <a:solidFill>
                    <a:srgbClr val="FFFFFF"/>
                  </a:solidFill>
                </a:uFill>
                <a:latin typeface="Times New Roman"/>
              </a:rPr>
              <a:t>N for various values of N</a:t>
            </a:r>
            <a:endParaRPr/>
          </a:p>
          <a:p>
            <a:pPr marL="609480" indent="-609120">
              <a:lnSpc>
                <a:spcPct val="80000"/>
              </a:lnSpc>
            </a:pPr>
            <a:endParaRPr/>
          </a:p>
          <a:p>
            <a:pPr marL="609480" indent="-609120">
              <a:lnSpc>
                <a:spcPct val="80000"/>
              </a:lnSpc>
            </a:pPr>
            <a:r>
              <a:rPr lang="en-US" sz="1400" u="sng" strike="noStrike" spc="-1">
                <a:solidFill>
                  <a:srgbClr val="0000FF"/>
                </a:solidFill>
                <a:uFill>
                  <a:solidFill>
                    <a:srgbClr val="FFFFFF"/>
                  </a:solidFill>
                </a:uFill>
                <a:latin typeface="Times New Roman"/>
              </a:rPr>
              <a:t>     N		      Direct DFT: N</a:t>
            </a:r>
            <a:r>
              <a:rPr lang="en-US" sz="1400" u="sng" strike="noStrike" spc="-1" baseline="30000">
                <a:solidFill>
                  <a:srgbClr val="0000FF"/>
                </a:solidFill>
                <a:uFill>
                  <a:solidFill>
                    <a:srgbClr val="FFFFFF"/>
                  </a:solidFill>
                </a:uFill>
                <a:latin typeface="Times New Roman"/>
              </a:rPr>
              <a:t>2</a:t>
            </a:r>
            <a:r>
              <a:rPr lang="en-US" sz="1400" u="sng" strike="noStrike" spc="-1">
                <a:solidFill>
                  <a:srgbClr val="0000FF"/>
                </a:solidFill>
                <a:uFill>
                  <a:solidFill>
                    <a:srgbClr val="FFFFFF"/>
                  </a:solidFill>
                </a:uFill>
                <a:latin typeface="Times New Roman"/>
              </a:rPr>
              <a:t>	           FFT: Nlog</a:t>
            </a:r>
            <a:r>
              <a:rPr lang="en-US" sz="1400" u="sng" strike="noStrike" spc="-1" baseline="-25000">
                <a:solidFill>
                  <a:srgbClr val="0000FF"/>
                </a:solidFill>
                <a:uFill>
                  <a:solidFill>
                    <a:srgbClr val="FFFFFF"/>
                  </a:solidFill>
                </a:uFill>
                <a:latin typeface="Times New Roman"/>
              </a:rPr>
              <a:t>2</a:t>
            </a:r>
            <a:r>
              <a:rPr lang="en-US" sz="1400" u="sng" strike="noStrike" spc="-1">
                <a:solidFill>
                  <a:srgbClr val="0000FF"/>
                </a:solidFill>
                <a:uFill>
                  <a:solidFill>
                    <a:srgbClr val="FFFFFF"/>
                  </a:solidFill>
                </a:uFill>
                <a:latin typeface="Times New Roman"/>
              </a:rPr>
              <a:t>N	         Computational Advantage:</a:t>
            </a:r>
            <a:endParaRPr/>
          </a:p>
          <a:p>
            <a:pPr marL="609480" indent="-609120">
              <a:lnSpc>
                <a:spcPct val="80000"/>
              </a:lnSpc>
            </a:pPr>
            <a:r>
              <a:rPr lang="en-US" sz="1400" u="sng" strike="noStrike" spc="-1">
                <a:solidFill>
                  <a:srgbClr val="0000FF"/>
                </a:solidFill>
                <a:uFill>
                  <a:solidFill>
                    <a:srgbClr val="FFFFFF"/>
                  </a:solidFill>
                </a:uFill>
                <a:latin typeface="Times New Roman"/>
              </a:rPr>
              <a:t>							      N/log</a:t>
            </a:r>
            <a:r>
              <a:rPr lang="en-US" sz="1400" u="sng" strike="noStrike" spc="-1" baseline="-25000">
                <a:solidFill>
                  <a:srgbClr val="0000FF"/>
                </a:solidFill>
                <a:uFill>
                  <a:solidFill>
                    <a:srgbClr val="FFFFFF"/>
                  </a:solidFill>
                </a:uFill>
                <a:latin typeface="Times New Roman"/>
              </a:rPr>
              <a:t>2</a:t>
            </a:r>
            <a:r>
              <a:rPr lang="en-US" sz="1400" u="sng" strike="noStrike" spc="-1">
                <a:solidFill>
                  <a:srgbClr val="0000FF"/>
                </a:solidFill>
                <a:uFill>
                  <a:solidFill>
                    <a:srgbClr val="FFFFFF"/>
                  </a:solidFill>
                </a:uFill>
                <a:latin typeface="Times New Roman"/>
              </a:rPr>
              <a:t>N</a:t>
            </a:r>
            <a:endParaRPr/>
          </a:p>
          <a:p>
            <a:pPr marL="609480" indent="-609120">
              <a:lnSpc>
                <a:spcPct val="80000"/>
              </a:lnSpc>
            </a:pPr>
            <a:endParaRPr/>
          </a:p>
          <a:p>
            <a:pPr marL="609480" indent="-609120">
              <a:lnSpc>
                <a:spcPct val="80000"/>
              </a:lnSpc>
            </a:pPr>
            <a:r>
              <a:rPr lang="en-US" sz="1400" strike="noStrike" spc="-1">
                <a:solidFill>
                  <a:srgbClr val="0000FF"/>
                </a:solidFill>
                <a:uFill>
                  <a:solidFill>
                    <a:srgbClr val="FFFFFF"/>
                  </a:solidFill>
                </a:uFill>
                <a:latin typeface="Times New Roman"/>
              </a:rPr>
              <a:t>       2			  4		     2		           2.00</a:t>
            </a:r>
            <a:endParaRPr/>
          </a:p>
          <a:p>
            <a:pPr marL="609480" indent="-609120">
              <a:lnSpc>
                <a:spcPct val="80000"/>
              </a:lnSpc>
            </a:pPr>
            <a:r>
              <a:rPr lang="en-US" sz="1400" strike="noStrike" spc="-1">
                <a:solidFill>
                  <a:srgbClr val="0000FF"/>
                </a:solidFill>
                <a:uFill>
                  <a:solidFill>
                    <a:srgbClr val="FFFFFF"/>
                  </a:solidFill>
                </a:uFill>
                <a:latin typeface="Times New Roman"/>
              </a:rPr>
              <a:t>       4			 16		     8		           2.00</a:t>
            </a:r>
            <a:endParaRPr/>
          </a:p>
          <a:p>
            <a:pPr marL="609480" indent="-609120">
              <a:lnSpc>
                <a:spcPct val="80000"/>
              </a:lnSpc>
            </a:pPr>
            <a:r>
              <a:rPr lang="en-US" sz="1400" strike="noStrike" spc="-1">
                <a:solidFill>
                  <a:srgbClr val="0000FF"/>
                </a:solidFill>
                <a:uFill>
                  <a:solidFill>
                    <a:srgbClr val="FFFFFF"/>
                  </a:solidFill>
                </a:uFill>
                <a:latin typeface="Times New Roman"/>
              </a:rPr>
              <a:t>       8			 64		    24		           2.67</a:t>
            </a:r>
            <a:endParaRPr/>
          </a:p>
          <a:p>
            <a:pPr marL="609480" indent="-609120">
              <a:lnSpc>
                <a:spcPct val="80000"/>
              </a:lnSpc>
            </a:pPr>
            <a:r>
              <a:rPr lang="en-US" sz="1400" strike="noStrike" spc="-1">
                <a:solidFill>
                  <a:srgbClr val="0000FF"/>
                </a:solidFill>
                <a:uFill>
                  <a:solidFill>
                    <a:srgbClr val="FFFFFF"/>
                  </a:solidFill>
                </a:uFill>
                <a:latin typeface="Times New Roman"/>
              </a:rPr>
              <a:t>      16		                    256		    64		           4.00</a:t>
            </a:r>
            <a:endParaRPr/>
          </a:p>
          <a:p>
            <a:pPr marL="609480" indent="-609120">
              <a:lnSpc>
                <a:spcPct val="80000"/>
              </a:lnSpc>
            </a:pPr>
            <a:r>
              <a:rPr lang="en-US" sz="1400" strike="noStrike" spc="-1">
                <a:solidFill>
                  <a:srgbClr val="0000FF"/>
                </a:solidFill>
                <a:uFill>
                  <a:solidFill>
                    <a:srgbClr val="FFFFFF"/>
                  </a:solidFill>
                </a:uFill>
                <a:latin typeface="Times New Roman"/>
              </a:rPr>
              <a:t>      32		                 1,024		   160		           6.40</a:t>
            </a:r>
            <a:endParaRPr/>
          </a:p>
          <a:p>
            <a:pPr marL="609480" indent="-609120">
              <a:lnSpc>
                <a:spcPct val="80000"/>
              </a:lnSpc>
            </a:pPr>
            <a:r>
              <a:rPr lang="en-US" sz="1400" strike="noStrike" spc="-1">
                <a:solidFill>
                  <a:srgbClr val="0000FF"/>
                </a:solidFill>
                <a:uFill>
                  <a:solidFill>
                    <a:srgbClr val="FFFFFF"/>
                  </a:solidFill>
                </a:uFill>
                <a:latin typeface="Times New Roman"/>
              </a:rPr>
              <a:t>      64		                 4,096		   384		          10.67</a:t>
            </a:r>
            <a:endParaRPr/>
          </a:p>
          <a:p>
            <a:pPr marL="609480" indent="-609120">
              <a:lnSpc>
                <a:spcPct val="80000"/>
              </a:lnSpc>
            </a:pPr>
            <a:r>
              <a:rPr lang="en-US" sz="1400" strike="noStrike" spc="-1">
                <a:solidFill>
                  <a:srgbClr val="0000FF"/>
                </a:solidFill>
                <a:uFill>
                  <a:solidFill>
                    <a:srgbClr val="FFFFFF"/>
                  </a:solidFill>
                </a:uFill>
                <a:latin typeface="Times New Roman"/>
              </a:rPr>
              <a:t>     128		               16,384		   896		          18.29</a:t>
            </a:r>
            <a:endParaRPr/>
          </a:p>
          <a:p>
            <a:pPr marL="609480" indent="-609120">
              <a:lnSpc>
                <a:spcPct val="80000"/>
              </a:lnSpc>
            </a:pPr>
            <a:r>
              <a:rPr lang="en-US" sz="1400" strike="noStrike" spc="-1">
                <a:solidFill>
                  <a:srgbClr val="0000FF"/>
                </a:solidFill>
                <a:uFill>
                  <a:solidFill>
                    <a:srgbClr val="FFFFFF"/>
                  </a:solidFill>
                </a:uFill>
                <a:latin typeface="Times New Roman"/>
              </a:rPr>
              <a:t>     256		               65,536		 2,048		          32.00</a:t>
            </a:r>
            <a:endParaRPr/>
          </a:p>
          <a:p>
            <a:pPr marL="609480" indent="-609120">
              <a:lnSpc>
                <a:spcPct val="80000"/>
              </a:lnSpc>
            </a:pPr>
            <a:r>
              <a:rPr lang="en-US" sz="1400" strike="noStrike" spc="-1">
                <a:solidFill>
                  <a:srgbClr val="0000FF"/>
                </a:solidFill>
                <a:uFill>
                  <a:solidFill>
                    <a:srgbClr val="FFFFFF"/>
                  </a:solidFill>
                </a:uFill>
                <a:latin typeface="Times New Roman"/>
              </a:rPr>
              <a:t>     512		             262,144		 4,608		          56.89</a:t>
            </a:r>
            <a:endParaRPr/>
          </a:p>
          <a:p>
            <a:pPr marL="609480" indent="-609120">
              <a:lnSpc>
                <a:spcPct val="80000"/>
              </a:lnSpc>
            </a:pPr>
            <a:r>
              <a:rPr lang="en-US" sz="1400" strike="noStrike" spc="-1">
                <a:solidFill>
                  <a:srgbClr val="0000FF"/>
                </a:solidFill>
                <a:uFill>
                  <a:solidFill>
                    <a:srgbClr val="FFFFFF"/>
                  </a:solidFill>
                </a:uFill>
                <a:latin typeface="Times New Roman"/>
              </a:rPr>
              <a:t>   1,024                   1,048,576		10,240		         102.40</a:t>
            </a:r>
            <a:endParaRPr/>
          </a:p>
        </p:txBody>
      </p:sp>
      <p:sp>
        <p:nvSpPr>
          <p:cNvPr id="484" name="TextShape 5"/>
          <p:cNvSpPr txBox="1"/>
          <p:nvPr/>
        </p:nvSpPr>
        <p:spPr>
          <a:xfrm>
            <a:off x="6553080" y="6356520"/>
            <a:ext cx="2133360" cy="364680"/>
          </a:xfrm>
          <a:prstGeom prst="rect">
            <a:avLst/>
          </a:prstGeom>
          <a:noFill/>
          <a:ln>
            <a:noFill/>
          </a:ln>
        </p:spPr>
        <p:txBody>
          <a:bodyPr anchor="ctr"/>
          <a:lstStyle/>
          <a:p>
            <a:pPr algn="r">
              <a:lnSpc>
                <a:spcPct val="100000"/>
              </a:lnSpc>
            </a:pPr>
            <a:fld id="{42C58612-6662-43E4-9B07-35CC75118B96}" type="slidenum">
              <a:rPr lang="en-US" sz="1200" strike="noStrike" spc="-1">
                <a:solidFill>
                  <a:srgbClr val="8B8B8B"/>
                </a:solidFill>
                <a:uFill>
                  <a:solidFill>
                    <a:srgbClr val="FFFFFF"/>
                  </a:solidFill>
                </a:uFill>
                <a:latin typeface="Calibri"/>
              </a:rPr>
              <a:t>69</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FF9900"/>
                </a:solidFill>
                <a:uFill>
                  <a:solidFill>
                    <a:srgbClr val="FFFFFF"/>
                  </a:solidFill>
                </a:uFill>
                <a:latin typeface="Times New Roman"/>
              </a:rPr>
              <a:t>What does an Image Transform do? </a:t>
            </a:r>
            <a:endParaRPr/>
          </a:p>
        </p:txBody>
      </p:sp>
      <p:sp>
        <p:nvSpPr>
          <p:cNvPr id="145"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0000FF"/>
              </a:buClr>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It represents the given image as a series summation of a set of Unitary Matrices.</a:t>
            </a:r>
            <a:endParaRPr sz="2400" dirty="0">
              <a:latin typeface="Times New Roman" panose="02020603050405020304" pitchFamily="18" charset="0"/>
              <a:cs typeface="Times New Roman" panose="02020603050405020304" pitchFamily="18" charset="0"/>
            </a:endParaRPr>
          </a:p>
          <a:p>
            <a:pPr>
              <a:lnSpc>
                <a:spcPct val="100000"/>
              </a:lnSpc>
            </a:pPr>
            <a:endParaRPr sz="2400" dirty="0">
              <a:latin typeface="Times New Roman" panose="02020603050405020304" pitchFamily="18" charset="0"/>
              <a:cs typeface="Times New Roman" panose="02020603050405020304" pitchFamily="18" charset="0"/>
            </a:endParaRPr>
          </a:p>
          <a:p>
            <a:pPr>
              <a:lnSpc>
                <a:spcPct val="100000"/>
              </a:lnSpc>
            </a:pPr>
            <a:r>
              <a:rPr lang="en-US" sz="2800" strike="noStrike" spc="-1" dirty="0">
                <a:solidFill>
                  <a:srgbClr val="E46C0A"/>
                </a:solidFill>
                <a:uFill>
                  <a:solidFill>
                    <a:srgbClr val="FFFFFF"/>
                  </a:solidFill>
                </a:uFill>
                <a:latin typeface="Times New Roman" panose="02020603050405020304" pitchFamily="18" charset="0"/>
                <a:cs typeface="Times New Roman" panose="02020603050405020304" pitchFamily="18" charset="0"/>
              </a:rPr>
              <a:t>What is a Unitary Matrix?</a:t>
            </a:r>
            <a:endParaRPr sz="2400" dirty="0">
              <a:latin typeface="Times New Roman" panose="02020603050405020304" pitchFamily="18" charset="0"/>
              <a:cs typeface="Times New Roman" panose="02020603050405020304" pitchFamily="18" charset="0"/>
            </a:endParaRPr>
          </a:p>
          <a:p>
            <a:pPr marL="343080" indent="-342720">
              <a:lnSpc>
                <a:spcPct val="100000"/>
              </a:lnSpc>
              <a:buClr>
                <a:srgbClr val="0000FF"/>
              </a:buClr>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A Matrix ‘A’ is a unitary matrix if </a:t>
            </a:r>
            <a:endParaRPr sz="2400" dirty="0">
              <a:latin typeface="Times New Roman" panose="02020603050405020304" pitchFamily="18" charset="0"/>
              <a:cs typeface="Times New Roman" panose="02020603050405020304" pitchFamily="18" charset="0"/>
            </a:endParaRPr>
          </a:p>
          <a:p>
            <a:pPr>
              <a:lnSpc>
                <a:spcPct val="100000"/>
              </a:lnSpc>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r>
              <a:rPr lang="en-US" sz="2800"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A</a:t>
            </a:r>
            <a:r>
              <a:rPr lang="en-US" sz="2800" strike="noStrike" spc="-1" baseline="30000" dirty="0">
                <a:solidFill>
                  <a:srgbClr val="CC3399"/>
                </a:solidFill>
                <a:uFill>
                  <a:solidFill>
                    <a:srgbClr val="FFFFFF"/>
                  </a:solidFill>
                </a:uFill>
                <a:latin typeface="Times New Roman" panose="02020603050405020304" pitchFamily="18" charset="0"/>
                <a:cs typeface="Times New Roman" panose="02020603050405020304" pitchFamily="18" charset="0"/>
              </a:rPr>
              <a:t>-1</a:t>
            </a:r>
            <a:r>
              <a:rPr lang="en-US" sz="2800"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 = A</a:t>
            </a:r>
            <a:r>
              <a:rPr lang="en-US" sz="2800" strike="noStrike" spc="-1" baseline="30000" dirty="0">
                <a:solidFill>
                  <a:srgbClr val="CC3399"/>
                </a:solidFill>
                <a:uFill>
                  <a:solidFill>
                    <a:srgbClr val="FFFFFF"/>
                  </a:solidFill>
                </a:uFill>
                <a:latin typeface="Times New Roman" panose="02020603050405020304" pitchFamily="18" charset="0"/>
                <a:cs typeface="Times New Roman" panose="02020603050405020304" pitchFamily="18" charset="0"/>
              </a:rPr>
              <a:t>*T</a:t>
            </a:r>
            <a:r>
              <a:rPr lang="en-US" sz="2800"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  </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where A* is conjugate of A</a:t>
            </a:r>
            <a:endParaRPr sz="2400" dirty="0">
              <a:latin typeface="Times New Roman" panose="02020603050405020304" pitchFamily="18" charset="0"/>
              <a:cs typeface="Times New Roman" panose="02020603050405020304" pitchFamily="18" charset="0"/>
            </a:endParaRPr>
          </a:p>
          <a:p>
            <a:pPr algn="just">
              <a:lnSpc>
                <a:spcPct val="100000"/>
              </a:lnSpc>
            </a:pPr>
            <a:endParaRPr sz="2400" dirty="0">
              <a:latin typeface="Times New Roman" panose="02020603050405020304" pitchFamily="18" charset="0"/>
              <a:cs typeface="Times New Roman" panose="02020603050405020304" pitchFamily="18" charset="0"/>
            </a:endParaRPr>
          </a:p>
          <a:p>
            <a:pPr marL="343080" indent="-342720" algn="just">
              <a:lnSpc>
                <a:spcPct val="100000"/>
              </a:lnSpc>
              <a:buClr>
                <a:srgbClr val="E46C0A"/>
              </a:buClr>
              <a:buSzPct val="110000"/>
              <a:buFont typeface="Arial"/>
              <a:buChar char="•"/>
            </a:pPr>
            <a:r>
              <a:rPr lang="en-US" sz="2800" b="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Unitary Matrix  ------------------- Basis Functions</a:t>
            </a:r>
            <a:endParaRPr sz="2400" dirty="0">
              <a:latin typeface="Times New Roman" panose="02020603050405020304" pitchFamily="18" charset="0"/>
              <a:cs typeface="Times New Roman" panose="02020603050405020304" pitchFamily="18" charset="0"/>
            </a:endParaRPr>
          </a:p>
        </p:txBody>
      </p:sp>
      <p:sp>
        <p:nvSpPr>
          <p:cNvPr id="146" name="TextShape 3"/>
          <p:cNvSpPr txBox="1"/>
          <p:nvPr/>
        </p:nvSpPr>
        <p:spPr>
          <a:xfrm>
            <a:off x="6553080" y="6356520"/>
            <a:ext cx="2133360" cy="364680"/>
          </a:xfrm>
          <a:prstGeom prst="rect">
            <a:avLst/>
          </a:prstGeom>
          <a:noFill/>
          <a:ln>
            <a:noFill/>
          </a:ln>
        </p:spPr>
        <p:txBody>
          <a:bodyPr anchor="ctr"/>
          <a:lstStyle/>
          <a:p>
            <a:pPr algn="r">
              <a:lnSpc>
                <a:spcPct val="100000"/>
              </a:lnSpc>
            </a:pPr>
            <a:fld id="{B07A3EF3-F629-4664-9BC3-E1F8888E8C66}" type="slidenum">
              <a:rPr lang="en-US" sz="1200" strike="noStrike" spc="-1">
                <a:solidFill>
                  <a:srgbClr val="8B8B8B"/>
                </a:solidFill>
                <a:uFill>
                  <a:solidFill>
                    <a:srgbClr val="FFFFFF"/>
                  </a:solidFill>
                </a:uFill>
                <a:latin typeface="Calibri"/>
              </a:rPr>
              <a:t>7</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800" b="1" strike="noStrike" spc="-1">
                <a:solidFill>
                  <a:srgbClr val="E46C0A"/>
                </a:solidFill>
                <a:uFill>
                  <a:solidFill>
                    <a:srgbClr val="FFFFFF"/>
                  </a:solidFill>
                </a:uFill>
                <a:latin typeface="Times New Roman"/>
              </a:rPr>
              <a:t>Decimation-in-Time FFT Algorithm</a:t>
            </a:r>
            <a:endParaRPr/>
          </a:p>
        </p:txBody>
      </p:sp>
      <p:sp>
        <p:nvSpPr>
          <p:cNvPr id="486" name="CustomShape 2"/>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487" name="CustomShape 3"/>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sp>
        <p:nvSpPr>
          <p:cNvPr id="488" name="TextShape 4"/>
          <p:cNvSpPr txBox="1"/>
          <p:nvPr/>
        </p:nvSpPr>
        <p:spPr>
          <a:xfrm>
            <a:off x="457200" y="1219320"/>
            <a:ext cx="8229240" cy="5333760"/>
          </a:xfrm>
          <a:prstGeom prst="rect">
            <a:avLst/>
          </a:prstGeom>
          <a:noFill/>
          <a:ln>
            <a:noFill/>
          </a:ln>
        </p:spPr>
        <p:txBody>
          <a:bodyPr/>
          <a:lstStyle/>
          <a:p>
            <a:pPr marL="343080" indent="-342720">
              <a:lnSpc>
                <a:spcPct val="80000"/>
              </a:lnSpc>
              <a:buClr>
                <a:srgbClr val="0000FF"/>
              </a:buClr>
              <a:buFont typeface="Arial"/>
              <a:buChar char="•"/>
            </a:pPr>
            <a:r>
              <a:rPr lang="en-US" sz="1600" strike="noStrike" spc="-1">
                <a:solidFill>
                  <a:srgbClr val="0000FF"/>
                </a:solidFill>
                <a:uFill>
                  <a:solidFill>
                    <a:srgbClr val="FFFFFF"/>
                  </a:solidFill>
                </a:uFill>
                <a:latin typeface="Times New Roman"/>
              </a:rPr>
              <a:t>The N-point DFT of sequence x[n] is given by:</a:t>
            </a:r>
            <a:endParaRPr/>
          </a:p>
          <a:p>
            <a:pPr>
              <a:lnSpc>
                <a:spcPct val="80000"/>
              </a:lnSpc>
            </a:pPr>
            <a:endParaRPr/>
          </a:p>
          <a:p>
            <a:pPr marL="343080" indent="-342720">
              <a:lnSpc>
                <a:spcPct val="80000"/>
              </a:lnSpc>
            </a:pPr>
            <a:r>
              <a:rPr lang="en-US" sz="1600" strike="noStrike" spc="-1">
                <a:solidFill>
                  <a:srgbClr val="0000FF"/>
                </a:solidFill>
                <a:uFill>
                  <a:solidFill>
                    <a:srgbClr val="FFFFFF"/>
                  </a:solidFill>
                </a:uFill>
                <a:latin typeface="Times New Roman"/>
              </a:rPr>
              <a:t>	X[k] =</a:t>
            </a:r>
            <a:r>
              <a:rPr lang="en-US" sz="1600" strike="noStrike" spc="-1">
                <a:solidFill>
                  <a:srgbClr val="000000"/>
                </a:solidFill>
                <a:uFill>
                  <a:solidFill>
                    <a:srgbClr val="FFFFFF"/>
                  </a:solidFill>
                </a:uFill>
                <a:latin typeface="Calibri"/>
              </a:rPr>
              <a:t> </a:t>
            </a:r>
            <a:r>
              <a:rPr lang="en-US" sz="1600" strike="noStrike" spc="-1">
                <a:solidFill>
                  <a:srgbClr val="0000FF"/>
                </a:solidFill>
                <a:uFill>
                  <a:solidFill>
                    <a:srgbClr val="FFFFFF"/>
                  </a:solidFill>
                </a:uFill>
                <a:latin typeface="Times New Roman"/>
              </a:rPr>
              <a:t>∑ x[n]W</a:t>
            </a:r>
            <a:r>
              <a:rPr lang="en-US" sz="1600" strike="noStrike" spc="-1" baseline="-25000">
                <a:solidFill>
                  <a:srgbClr val="0000FF"/>
                </a:solidFill>
                <a:uFill>
                  <a:solidFill>
                    <a:srgbClr val="FFFFFF"/>
                  </a:solidFill>
                </a:uFill>
                <a:latin typeface="Times New Roman"/>
              </a:rPr>
              <a:t>N</a:t>
            </a:r>
            <a:r>
              <a:rPr lang="en-US" sz="1600" strike="noStrike" spc="-1" baseline="30000">
                <a:solidFill>
                  <a:srgbClr val="0000FF"/>
                </a:solidFill>
                <a:uFill>
                  <a:solidFill>
                    <a:srgbClr val="FFFFFF"/>
                  </a:solidFill>
                </a:uFill>
                <a:latin typeface="Times New Roman"/>
              </a:rPr>
              <a:t>nk</a:t>
            </a:r>
            <a:r>
              <a:rPr lang="en-US" sz="1600" strike="noStrike" spc="-1">
                <a:solidFill>
                  <a:srgbClr val="0000FF"/>
                </a:solidFill>
                <a:uFill>
                  <a:solidFill>
                    <a:srgbClr val="FFFFFF"/>
                  </a:solidFill>
                </a:uFill>
                <a:latin typeface="Times New Roman"/>
              </a:rPr>
              <a:t> , n and k = [0,N-1]</a:t>
            </a:r>
            <a:endParaRPr/>
          </a:p>
          <a:p>
            <a:pPr marL="343080" indent="-342720">
              <a:lnSpc>
                <a:spcPct val="80000"/>
              </a:lnSpc>
            </a:pPr>
            <a:endParaRPr/>
          </a:p>
          <a:p>
            <a:pPr marL="343080" indent="-342720">
              <a:lnSpc>
                <a:spcPct val="80000"/>
              </a:lnSpc>
            </a:pPr>
            <a:r>
              <a:rPr lang="en-US" sz="1600" strike="noStrike" spc="-1">
                <a:solidFill>
                  <a:srgbClr val="0000FF"/>
                </a:solidFill>
                <a:uFill>
                  <a:solidFill>
                    <a:srgbClr val="FFFFFF"/>
                  </a:solidFill>
                </a:uFill>
                <a:latin typeface="Times New Roman"/>
              </a:rPr>
              <a:t>     </a:t>
            </a:r>
            <a:r>
              <a:rPr lang="en-US" sz="1600" strike="noStrike" spc="-1">
                <a:solidFill>
                  <a:srgbClr val="C00000"/>
                </a:solidFill>
                <a:uFill>
                  <a:solidFill>
                    <a:srgbClr val="FFFFFF"/>
                  </a:solidFill>
                </a:uFill>
                <a:latin typeface="Times New Roman"/>
              </a:rPr>
              <a:t>Where W</a:t>
            </a:r>
            <a:r>
              <a:rPr lang="en-US" sz="1600" strike="noStrike" spc="-1" baseline="-25000">
                <a:solidFill>
                  <a:srgbClr val="C00000"/>
                </a:solidFill>
                <a:uFill>
                  <a:solidFill>
                    <a:srgbClr val="FFFFFF"/>
                  </a:solidFill>
                </a:uFill>
                <a:latin typeface="Times New Roman"/>
              </a:rPr>
              <a:t>N</a:t>
            </a:r>
            <a:r>
              <a:rPr lang="en-US" sz="1600" strike="noStrike" spc="-1">
                <a:solidFill>
                  <a:srgbClr val="C00000"/>
                </a:solidFill>
                <a:uFill>
                  <a:solidFill>
                    <a:srgbClr val="FFFFFF"/>
                  </a:solidFill>
                </a:uFill>
                <a:latin typeface="Times New Roman"/>
              </a:rPr>
              <a:t> = exp(j2p/N)</a:t>
            </a:r>
            <a:endParaRPr/>
          </a:p>
          <a:p>
            <a:pPr marL="343080" indent="-342720">
              <a:lnSpc>
                <a:spcPct val="80000"/>
              </a:lnSpc>
            </a:pPr>
            <a:endParaRPr/>
          </a:p>
          <a:p>
            <a:pPr marL="343080" indent="-342720">
              <a:lnSpc>
                <a:spcPct val="80000"/>
              </a:lnSpc>
              <a:buClr>
                <a:srgbClr val="0000FF"/>
              </a:buClr>
              <a:buFont typeface="Arial"/>
              <a:buChar char="•"/>
            </a:pPr>
            <a:r>
              <a:rPr lang="en-US" sz="1600" strike="noStrike" spc="-1">
                <a:solidFill>
                  <a:srgbClr val="0000FF"/>
                </a:solidFill>
                <a:uFill>
                  <a:solidFill>
                    <a:srgbClr val="FFFFFF"/>
                  </a:solidFill>
                </a:uFill>
                <a:latin typeface="Times New Roman"/>
              </a:rPr>
              <a:t>Then, breaking x[n] into its even and odd numbered value:</a:t>
            </a:r>
            <a:endParaRPr/>
          </a:p>
          <a:p>
            <a:pPr>
              <a:lnSpc>
                <a:spcPct val="80000"/>
              </a:lnSpc>
            </a:pPr>
            <a:endParaRPr/>
          </a:p>
          <a:p>
            <a:pPr marL="343080" indent="-342720">
              <a:lnSpc>
                <a:spcPct val="80000"/>
              </a:lnSpc>
            </a:pPr>
            <a:r>
              <a:rPr lang="en-US" sz="1600" strike="noStrike" spc="-1">
                <a:solidFill>
                  <a:srgbClr val="0000FF"/>
                </a:solidFill>
                <a:uFill>
                  <a:solidFill>
                    <a:srgbClr val="FFFFFF"/>
                  </a:solidFill>
                </a:uFill>
                <a:latin typeface="Times New Roman"/>
              </a:rPr>
              <a:t>	X[k]	= ∑ </a:t>
            </a:r>
            <a:r>
              <a:rPr lang="en-US" sz="1600" strike="noStrike" spc="-1" baseline="-25000">
                <a:solidFill>
                  <a:srgbClr val="0000FF"/>
                </a:solidFill>
                <a:uFill>
                  <a:solidFill>
                    <a:srgbClr val="FFFFFF"/>
                  </a:solidFill>
                </a:uFill>
                <a:latin typeface="Times New Roman"/>
              </a:rPr>
              <a:t>n even</a:t>
            </a:r>
            <a:r>
              <a:rPr lang="en-US" sz="1600" strike="noStrike" spc="-1">
                <a:solidFill>
                  <a:srgbClr val="0000FF"/>
                </a:solidFill>
                <a:uFill>
                  <a:solidFill>
                    <a:srgbClr val="FFFFFF"/>
                  </a:solidFill>
                </a:uFill>
                <a:latin typeface="Times New Roman"/>
              </a:rPr>
              <a:t> x[n]W</a:t>
            </a:r>
            <a:r>
              <a:rPr lang="en-US" sz="1600" strike="noStrike" spc="-1" baseline="-25000">
                <a:solidFill>
                  <a:srgbClr val="0000FF"/>
                </a:solidFill>
                <a:uFill>
                  <a:solidFill>
                    <a:srgbClr val="FFFFFF"/>
                  </a:solidFill>
                </a:uFill>
                <a:latin typeface="Times New Roman"/>
              </a:rPr>
              <a:t>N</a:t>
            </a:r>
            <a:r>
              <a:rPr lang="en-US" sz="1600" strike="noStrike" spc="-1" baseline="30000">
                <a:solidFill>
                  <a:srgbClr val="0000FF"/>
                </a:solidFill>
                <a:uFill>
                  <a:solidFill>
                    <a:srgbClr val="FFFFFF"/>
                  </a:solidFill>
                </a:uFill>
                <a:latin typeface="Times New Roman"/>
              </a:rPr>
              <a:t>nk</a:t>
            </a:r>
            <a:r>
              <a:rPr lang="en-US" sz="1600" strike="noStrike" spc="-1">
                <a:solidFill>
                  <a:srgbClr val="0000FF"/>
                </a:solidFill>
                <a:uFill>
                  <a:solidFill>
                    <a:srgbClr val="FFFFFF"/>
                  </a:solidFill>
                </a:uFill>
                <a:latin typeface="Times New Roman"/>
              </a:rPr>
              <a:t> + ∑ </a:t>
            </a:r>
            <a:r>
              <a:rPr lang="en-US" sz="1600" strike="noStrike" spc="-1" baseline="-25000">
                <a:solidFill>
                  <a:srgbClr val="0000FF"/>
                </a:solidFill>
                <a:uFill>
                  <a:solidFill>
                    <a:srgbClr val="FFFFFF"/>
                  </a:solidFill>
                </a:uFill>
                <a:latin typeface="Times New Roman"/>
              </a:rPr>
              <a:t>n odd</a:t>
            </a:r>
            <a:r>
              <a:rPr lang="en-US" sz="1600" strike="noStrike" spc="-1">
                <a:solidFill>
                  <a:srgbClr val="0000FF"/>
                </a:solidFill>
                <a:uFill>
                  <a:solidFill>
                    <a:srgbClr val="FFFFFF"/>
                  </a:solidFill>
                </a:uFill>
                <a:latin typeface="Times New Roman"/>
              </a:rPr>
              <a:t> x[n]W</a:t>
            </a:r>
            <a:r>
              <a:rPr lang="en-US" sz="1600" strike="noStrike" spc="-1" baseline="-25000">
                <a:solidFill>
                  <a:srgbClr val="0000FF"/>
                </a:solidFill>
                <a:uFill>
                  <a:solidFill>
                    <a:srgbClr val="FFFFFF"/>
                  </a:solidFill>
                </a:uFill>
                <a:latin typeface="Times New Roman"/>
              </a:rPr>
              <a:t>N</a:t>
            </a:r>
            <a:r>
              <a:rPr lang="en-US" sz="1600" strike="noStrike" spc="-1" baseline="30000">
                <a:solidFill>
                  <a:srgbClr val="0000FF"/>
                </a:solidFill>
                <a:uFill>
                  <a:solidFill>
                    <a:srgbClr val="FFFFFF"/>
                  </a:solidFill>
                </a:uFill>
                <a:latin typeface="Times New Roman"/>
              </a:rPr>
              <a:t>nk</a:t>
            </a:r>
            <a:r>
              <a:rPr lang="en-US" sz="1600" strike="noStrike" spc="-1">
                <a:solidFill>
                  <a:srgbClr val="0000FF"/>
                </a:solidFill>
                <a:uFill>
                  <a:solidFill>
                    <a:srgbClr val="FFFFFF"/>
                  </a:solidFill>
                </a:uFill>
                <a:latin typeface="Times New Roman"/>
              </a:rPr>
              <a:t> </a:t>
            </a:r>
            <a:endParaRPr/>
          </a:p>
          <a:p>
            <a:pPr marL="343080" indent="-342720">
              <a:lnSpc>
                <a:spcPct val="80000"/>
              </a:lnSpc>
            </a:pPr>
            <a:endParaRPr/>
          </a:p>
          <a:p>
            <a:pPr marL="343080" indent="-342720">
              <a:lnSpc>
                <a:spcPct val="80000"/>
              </a:lnSpc>
              <a:buClr>
                <a:srgbClr val="C00000"/>
              </a:buClr>
              <a:buFont typeface="Arial"/>
              <a:buChar char="•"/>
            </a:pPr>
            <a:r>
              <a:rPr lang="en-US" sz="1600" strike="noStrike" spc="-1">
                <a:solidFill>
                  <a:srgbClr val="C00000"/>
                </a:solidFill>
                <a:uFill>
                  <a:solidFill>
                    <a:srgbClr val="FFFFFF"/>
                  </a:solidFill>
                </a:uFill>
                <a:latin typeface="Times New Roman"/>
              </a:rPr>
              <a:t>Where n = 2r for n even, and n = 2r+1 for n odd</a:t>
            </a:r>
            <a:endParaRPr/>
          </a:p>
          <a:p>
            <a:pPr>
              <a:lnSpc>
                <a:spcPct val="80000"/>
              </a:lnSpc>
            </a:pPr>
            <a:endParaRPr/>
          </a:p>
          <a:p>
            <a:pPr marL="343080" indent="-342720">
              <a:lnSpc>
                <a:spcPct val="80000"/>
              </a:lnSpc>
            </a:pPr>
            <a:r>
              <a:rPr lang="en-US" sz="1600" strike="noStrike" spc="-1">
                <a:solidFill>
                  <a:srgbClr val="0000FF"/>
                </a:solidFill>
                <a:uFill>
                  <a:solidFill>
                    <a:srgbClr val="FFFFFF"/>
                  </a:solidFill>
                </a:uFill>
                <a:latin typeface="Times New Roman"/>
              </a:rPr>
              <a:t>	X[k]	= ∑ x[2r](W</a:t>
            </a:r>
            <a:r>
              <a:rPr lang="en-US" sz="1600" strike="noStrike" spc="-1" baseline="-25000">
                <a:solidFill>
                  <a:srgbClr val="0000FF"/>
                </a:solidFill>
                <a:uFill>
                  <a:solidFill>
                    <a:srgbClr val="FFFFFF"/>
                  </a:solidFill>
                </a:uFill>
                <a:latin typeface="Times New Roman"/>
              </a:rPr>
              <a:t>N</a:t>
            </a:r>
            <a:r>
              <a:rPr lang="en-US" sz="1600" strike="noStrike" spc="-1" baseline="30000">
                <a:solidFill>
                  <a:srgbClr val="0000FF"/>
                </a:solidFill>
                <a:uFill>
                  <a:solidFill>
                    <a:srgbClr val="FFFFFF"/>
                  </a:solidFill>
                </a:uFill>
                <a:latin typeface="Times New Roman"/>
              </a:rPr>
              <a:t>2</a:t>
            </a:r>
            <a:r>
              <a:rPr lang="en-US" sz="1600" strike="noStrike" spc="-1">
                <a:solidFill>
                  <a:srgbClr val="0000FF"/>
                </a:solidFill>
                <a:uFill>
                  <a:solidFill>
                    <a:srgbClr val="FFFFFF"/>
                  </a:solidFill>
                </a:uFill>
                <a:latin typeface="Times New Roman"/>
              </a:rPr>
              <a:t>)</a:t>
            </a:r>
            <a:r>
              <a:rPr lang="en-US" sz="1600" strike="noStrike" spc="-1" baseline="30000">
                <a:solidFill>
                  <a:srgbClr val="0000FF"/>
                </a:solidFill>
                <a:uFill>
                  <a:solidFill>
                    <a:srgbClr val="FFFFFF"/>
                  </a:solidFill>
                </a:uFill>
                <a:latin typeface="Times New Roman"/>
              </a:rPr>
              <a:t>rk</a:t>
            </a:r>
            <a:r>
              <a:rPr lang="en-US" sz="1600" strike="noStrike" spc="-1">
                <a:solidFill>
                  <a:srgbClr val="0000FF"/>
                </a:solidFill>
                <a:uFill>
                  <a:solidFill>
                    <a:srgbClr val="FFFFFF"/>
                  </a:solidFill>
                </a:uFill>
                <a:latin typeface="Times New Roman"/>
              </a:rPr>
              <a:t> + W</a:t>
            </a:r>
            <a:r>
              <a:rPr lang="en-US" sz="1600" strike="noStrike" spc="-1" baseline="-25000">
                <a:solidFill>
                  <a:srgbClr val="0000FF"/>
                </a:solidFill>
                <a:uFill>
                  <a:solidFill>
                    <a:srgbClr val="FFFFFF"/>
                  </a:solidFill>
                </a:uFill>
                <a:latin typeface="Times New Roman"/>
              </a:rPr>
              <a:t>N</a:t>
            </a:r>
            <a:r>
              <a:rPr lang="en-US" sz="1600" strike="noStrike" spc="-1" baseline="30000">
                <a:solidFill>
                  <a:srgbClr val="0000FF"/>
                </a:solidFill>
                <a:uFill>
                  <a:solidFill>
                    <a:srgbClr val="FFFFFF"/>
                  </a:solidFill>
                </a:uFill>
                <a:latin typeface="Times New Roman"/>
              </a:rPr>
              <a:t>k</a:t>
            </a:r>
            <a:r>
              <a:rPr lang="en-US" sz="1600" strike="noStrike" spc="-1">
                <a:solidFill>
                  <a:srgbClr val="0000FF"/>
                </a:solidFill>
                <a:uFill>
                  <a:solidFill>
                    <a:srgbClr val="FFFFFF"/>
                  </a:solidFill>
                </a:uFill>
                <a:latin typeface="Times New Roman"/>
              </a:rPr>
              <a:t> ∑ x[2r+1](W</a:t>
            </a:r>
            <a:r>
              <a:rPr lang="en-US" sz="1600" strike="noStrike" spc="-1" baseline="-25000">
                <a:solidFill>
                  <a:srgbClr val="0000FF"/>
                </a:solidFill>
                <a:uFill>
                  <a:solidFill>
                    <a:srgbClr val="FFFFFF"/>
                  </a:solidFill>
                </a:uFill>
                <a:latin typeface="Times New Roman"/>
              </a:rPr>
              <a:t>N</a:t>
            </a:r>
            <a:r>
              <a:rPr lang="en-US" sz="1600" strike="noStrike" spc="-1" baseline="30000">
                <a:solidFill>
                  <a:srgbClr val="0000FF"/>
                </a:solidFill>
                <a:uFill>
                  <a:solidFill>
                    <a:srgbClr val="FFFFFF"/>
                  </a:solidFill>
                </a:uFill>
                <a:latin typeface="Times New Roman"/>
              </a:rPr>
              <a:t>2</a:t>
            </a:r>
            <a:r>
              <a:rPr lang="en-US" sz="1600" strike="noStrike" spc="-1">
                <a:solidFill>
                  <a:srgbClr val="0000FF"/>
                </a:solidFill>
                <a:uFill>
                  <a:solidFill>
                    <a:srgbClr val="FFFFFF"/>
                  </a:solidFill>
                </a:uFill>
                <a:latin typeface="Times New Roman"/>
              </a:rPr>
              <a:t>)</a:t>
            </a:r>
            <a:r>
              <a:rPr lang="en-US" sz="1600" strike="noStrike" spc="-1" baseline="30000">
                <a:solidFill>
                  <a:srgbClr val="0000FF"/>
                </a:solidFill>
                <a:uFill>
                  <a:solidFill>
                    <a:srgbClr val="FFFFFF"/>
                  </a:solidFill>
                </a:uFill>
                <a:latin typeface="Times New Roman"/>
              </a:rPr>
              <a:t>rk</a:t>
            </a:r>
            <a:r>
              <a:rPr lang="en-US" sz="1600" strike="noStrike" spc="-1">
                <a:solidFill>
                  <a:srgbClr val="0000FF"/>
                </a:solidFill>
                <a:uFill>
                  <a:solidFill>
                    <a:srgbClr val="FFFFFF"/>
                  </a:solidFill>
                </a:uFill>
                <a:latin typeface="Times New Roman"/>
              </a:rPr>
              <a:t>, r = [0,N/2-1]</a:t>
            </a:r>
            <a:endParaRPr/>
          </a:p>
          <a:p>
            <a:pPr marL="343080" indent="-342720">
              <a:lnSpc>
                <a:spcPct val="80000"/>
              </a:lnSpc>
            </a:pPr>
            <a:endParaRPr/>
          </a:p>
          <a:p>
            <a:pPr marL="343080" indent="-342720">
              <a:lnSpc>
                <a:spcPct val="80000"/>
              </a:lnSpc>
            </a:pPr>
            <a:r>
              <a:rPr lang="en-US" sz="1600" strike="noStrike" spc="-1">
                <a:solidFill>
                  <a:srgbClr val="0000FF"/>
                </a:solidFill>
                <a:uFill>
                  <a:solidFill>
                    <a:srgbClr val="FFFFFF"/>
                  </a:solidFill>
                </a:uFill>
                <a:latin typeface="Times New Roman"/>
              </a:rPr>
              <a:t>		= ∑ x[2r]W</a:t>
            </a:r>
            <a:r>
              <a:rPr lang="en-US" sz="1600" strike="noStrike" spc="-1" baseline="-25000">
                <a:solidFill>
                  <a:srgbClr val="0000FF"/>
                </a:solidFill>
                <a:uFill>
                  <a:solidFill>
                    <a:srgbClr val="FFFFFF"/>
                  </a:solidFill>
                </a:uFill>
                <a:latin typeface="Times New Roman"/>
              </a:rPr>
              <a:t>N/2</a:t>
            </a:r>
            <a:r>
              <a:rPr lang="en-US" sz="1600" strike="noStrike" spc="-1" baseline="30000">
                <a:solidFill>
                  <a:srgbClr val="0000FF"/>
                </a:solidFill>
                <a:uFill>
                  <a:solidFill>
                    <a:srgbClr val="FFFFFF"/>
                  </a:solidFill>
                </a:uFill>
                <a:latin typeface="Times New Roman"/>
              </a:rPr>
              <a:t>rk</a:t>
            </a:r>
            <a:r>
              <a:rPr lang="en-US" sz="1600" strike="noStrike" spc="-1">
                <a:solidFill>
                  <a:srgbClr val="0000FF"/>
                </a:solidFill>
                <a:uFill>
                  <a:solidFill>
                    <a:srgbClr val="FFFFFF"/>
                  </a:solidFill>
                </a:uFill>
                <a:latin typeface="Times New Roman"/>
              </a:rPr>
              <a:t> + W</a:t>
            </a:r>
            <a:r>
              <a:rPr lang="en-US" sz="1600" strike="noStrike" spc="-1" baseline="-25000">
                <a:solidFill>
                  <a:srgbClr val="0000FF"/>
                </a:solidFill>
                <a:uFill>
                  <a:solidFill>
                    <a:srgbClr val="FFFFFF"/>
                  </a:solidFill>
                </a:uFill>
                <a:latin typeface="Times New Roman"/>
              </a:rPr>
              <a:t>N</a:t>
            </a:r>
            <a:r>
              <a:rPr lang="en-US" sz="1600" strike="noStrike" spc="-1" baseline="30000">
                <a:solidFill>
                  <a:srgbClr val="0000FF"/>
                </a:solidFill>
                <a:uFill>
                  <a:solidFill>
                    <a:srgbClr val="FFFFFF"/>
                  </a:solidFill>
                </a:uFill>
                <a:latin typeface="Times New Roman"/>
              </a:rPr>
              <a:t>k</a:t>
            </a:r>
            <a:r>
              <a:rPr lang="en-US" sz="1600" strike="noStrike" spc="-1">
                <a:solidFill>
                  <a:srgbClr val="0000FF"/>
                </a:solidFill>
                <a:uFill>
                  <a:solidFill>
                    <a:srgbClr val="FFFFFF"/>
                  </a:solidFill>
                </a:uFill>
                <a:latin typeface="Times New Roman"/>
              </a:rPr>
              <a:t> ∑ x[2r+1]W</a:t>
            </a:r>
            <a:r>
              <a:rPr lang="en-US" sz="1600" strike="noStrike" spc="-1" baseline="-25000">
                <a:solidFill>
                  <a:srgbClr val="0000FF"/>
                </a:solidFill>
                <a:uFill>
                  <a:solidFill>
                    <a:srgbClr val="FFFFFF"/>
                  </a:solidFill>
                </a:uFill>
                <a:latin typeface="Times New Roman"/>
              </a:rPr>
              <a:t>N/2</a:t>
            </a:r>
            <a:r>
              <a:rPr lang="en-US" sz="1600" strike="noStrike" spc="-1" baseline="30000">
                <a:solidFill>
                  <a:srgbClr val="0000FF"/>
                </a:solidFill>
                <a:uFill>
                  <a:solidFill>
                    <a:srgbClr val="FFFFFF"/>
                  </a:solidFill>
                </a:uFill>
                <a:latin typeface="Times New Roman"/>
              </a:rPr>
              <a:t>rk</a:t>
            </a:r>
            <a:r>
              <a:rPr lang="en-US" sz="1600" strike="noStrike" spc="-1">
                <a:solidFill>
                  <a:srgbClr val="0000FF"/>
                </a:solidFill>
                <a:uFill>
                  <a:solidFill>
                    <a:srgbClr val="FFFFFF"/>
                  </a:solidFill>
                </a:uFill>
                <a:latin typeface="Times New Roman"/>
              </a:rPr>
              <a:t>, </a:t>
            </a:r>
            <a:endParaRPr/>
          </a:p>
        </p:txBody>
      </p:sp>
      <p:sp>
        <p:nvSpPr>
          <p:cNvPr id="489" name="TextShape 5"/>
          <p:cNvSpPr txBox="1"/>
          <p:nvPr/>
        </p:nvSpPr>
        <p:spPr>
          <a:xfrm>
            <a:off x="6553080" y="6356520"/>
            <a:ext cx="2133360" cy="364680"/>
          </a:xfrm>
          <a:prstGeom prst="rect">
            <a:avLst/>
          </a:prstGeom>
          <a:noFill/>
          <a:ln>
            <a:noFill/>
          </a:ln>
        </p:spPr>
        <p:txBody>
          <a:bodyPr anchor="ctr"/>
          <a:lstStyle/>
          <a:p>
            <a:pPr algn="r">
              <a:lnSpc>
                <a:spcPct val="100000"/>
              </a:lnSpc>
            </a:pPr>
            <a:fld id="{34C2D1B4-819C-4515-AAEE-4080A278C9B8}" type="slidenum">
              <a:rPr lang="en-US" sz="1200" strike="noStrike" spc="-1">
                <a:solidFill>
                  <a:srgbClr val="8B8B8B"/>
                </a:solidFill>
                <a:uFill>
                  <a:solidFill>
                    <a:srgbClr val="FFFFFF"/>
                  </a:solidFill>
                </a:uFill>
                <a:latin typeface="Calibri"/>
              </a:rPr>
              <a:t>70</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800" b="1" strike="noStrike" spc="-1">
                <a:solidFill>
                  <a:srgbClr val="E46C0A"/>
                </a:solidFill>
                <a:uFill>
                  <a:solidFill>
                    <a:srgbClr val="FFFFFF"/>
                  </a:solidFill>
                </a:uFill>
                <a:latin typeface="Times New Roman"/>
              </a:rPr>
              <a:t>Radix-2 FFT Algorithm</a:t>
            </a:r>
            <a:endParaRPr/>
          </a:p>
        </p:txBody>
      </p:sp>
      <p:sp>
        <p:nvSpPr>
          <p:cNvPr id="491"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sp>
        <p:nvSpPr>
          <p:cNvPr id="492" name="CustomShape 3"/>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493" name="CustomShape 4"/>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sp>
        <p:nvSpPr>
          <p:cNvPr id="494" name="Line 5"/>
          <p:cNvSpPr/>
          <p:nvPr/>
        </p:nvSpPr>
        <p:spPr>
          <a:xfrm>
            <a:off x="1523880" y="24382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95" name="Line 6"/>
          <p:cNvSpPr/>
          <p:nvPr/>
        </p:nvSpPr>
        <p:spPr>
          <a:xfrm>
            <a:off x="1523880" y="28954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96" name="Line 7"/>
          <p:cNvSpPr/>
          <p:nvPr/>
        </p:nvSpPr>
        <p:spPr>
          <a:xfrm>
            <a:off x="1523880" y="33526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97" name="Line 8"/>
          <p:cNvSpPr/>
          <p:nvPr/>
        </p:nvSpPr>
        <p:spPr>
          <a:xfrm>
            <a:off x="1523880" y="38098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98" name="Line 9"/>
          <p:cNvSpPr/>
          <p:nvPr/>
        </p:nvSpPr>
        <p:spPr>
          <a:xfrm>
            <a:off x="1523880" y="42670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499" name="Line 10"/>
          <p:cNvSpPr/>
          <p:nvPr/>
        </p:nvSpPr>
        <p:spPr>
          <a:xfrm>
            <a:off x="1523880" y="47242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0" name="Line 11"/>
          <p:cNvSpPr/>
          <p:nvPr/>
        </p:nvSpPr>
        <p:spPr>
          <a:xfrm>
            <a:off x="1523880" y="51814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1" name="Line 12"/>
          <p:cNvSpPr/>
          <p:nvPr/>
        </p:nvSpPr>
        <p:spPr>
          <a:xfrm>
            <a:off x="1523880" y="56386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2" name="Line 13"/>
          <p:cNvSpPr/>
          <p:nvPr/>
        </p:nvSpPr>
        <p:spPr>
          <a:xfrm>
            <a:off x="1904760" y="24382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3" name="Line 14"/>
          <p:cNvSpPr/>
          <p:nvPr/>
        </p:nvSpPr>
        <p:spPr>
          <a:xfrm>
            <a:off x="1981080" y="33526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4" name="Line 15"/>
          <p:cNvSpPr/>
          <p:nvPr/>
        </p:nvSpPr>
        <p:spPr>
          <a:xfrm>
            <a:off x="1981080" y="42670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5" name="Line 16"/>
          <p:cNvSpPr/>
          <p:nvPr/>
        </p:nvSpPr>
        <p:spPr>
          <a:xfrm>
            <a:off x="1981080" y="51814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6" name="Line 17"/>
          <p:cNvSpPr/>
          <p:nvPr/>
        </p:nvSpPr>
        <p:spPr>
          <a:xfrm flipV="1">
            <a:off x="1904760" y="24382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7" name="Line 18"/>
          <p:cNvSpPr/>
          <p:nvPr/>
        </p:nvSpPr>
        <p:spPr>
          <a:xfrm flipV="1">
            <a:off x="1981080" y="33526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8" name="Line 19"/>
          <p:cNvSpPr/>
          <p:nvPr/>
        </p:nvSpPr>
        <p:spPr>
          <a:xfrm flipV="1">
            <a:off x="1981080" y="42670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09" name="Line 20"/>
          <p:cNvSpPr/>
          <p:nvPr/>
        </p:nvSpPr>
        <p:spPr>
          <a:xfrm flipV="1">
            <a:off x="1981080" y="51814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0" name="Line 21"/>
          <p:cNvSpPr/>
          <p:nvPr/>
        </p:nvSpPr>
        <p:spPr>
          <a:xfrm>
            <a:off x="3200400" y="2438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1" name="Line 22"/>
          <p:cNvSpPr/>
          <p:nvPr/>
        </p:nvSpPr>
        <p:spPr>
          <a:xfrm>
            <a:off x="3352680" y="42670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2" name="Line 23"/>
          <p:cNvSpPr/>
          <p:nvPr/>
        </p:nvSpPr>
        <p:spPr>
          <a:xfrm>
            <a:off x="3200400" y="28954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3" name="Line 24"/>
          <p:cNvSpPr/>
          <p:nvPr/>
        </p:nvSpPr>
        <p:spPr>
          <a:xfrm>
            <a:off x="3352680" y="4724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4" name="Line 25"/>
          <p:cNvSpPr/>
          <p:nvPr/>
        </p:nvSpPr>
        <p:spPr>
          <a:xfrm flipV="1">
            <a:off x="3200400" y="2438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5" name="Line 26"/>
          <p:cNvSpPr/>
          <p:nvPr/>
        </p:nvSpPr>
        <p:spPr>
          <a:xfrm flipV="1">
            <a:off x="3200400" y="28954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6" name="Line 27"/>
          <p:cNvSpPr/>
          <p:nvPr/>
        </p:nvSpPr>
        <p:spPr>
          <a:xfrm flipV="1">
            <a:off x="3352680" y="42670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7" name="Line 28"/>
          <p:cNvSpPr/>
          <p:nvPr/>
        </p:nvSpPr>
        <p:spPr>
          <a:xfrm flipV="1">
            <a:off x="3352680" y="4724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8" name="Line 29"/>
          <p:cNvSpPr/>
          <p:nvPr/>
        </p:nvSpPr>
        <p:spPr>
          <a:xfrm>
            <a:off x="5257800" y="24382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19" name="Line 30"/>
          <p:cNvSpPr/>
          <p:nvPr/>
        </p:nvSpPr>
        <p:spPr>
          <a:xfrm>
            <a:off x="5257800" y="28954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0" name="Line 31"/>
          <p:cNvSpPr/>
          <p:nvPr/>
        </p:nvSpPr>
        <p:spPr>
          <a:xfrm>
            <a:off x="5257800" y="33526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1" name="Line 32"/>
          <p:cNvSpPr/>
          <p:nvPr/>
        </p:nvSpPr>
        <p:spPr>
          <a:xfrm>
            <a:off x="5257800" y="38098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2" name="Line 33"/>
          <p:cNvSpPr/>
          <p:nvPr/>
        </p:nvSpPr>
        <p:spPr>
          <a:xfrm flipV="1">
            <a:off x="5257800" y="24382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3" name="Line 34"/>
          <p:cNvSpPr/>
          <p:nvPr/>
        </p:nvSpPr>
        <p:spPr>
          <a:xfrm flipV="1">
            <a:off x="5257800" y="28954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4" name="Line 35"/>
          <p:cNvSpPr/>
          <p:nvPr/>
        </p:nvSpPr>
        <p:spPr>
          <a:xfrm flipV="1">
            <a:off x="5257800" y="33526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5" name="Line 36"/>
          <p:cNvSpPr/>
          <p:nvPr/>
        </p:nvSpPr>
        <p:spPr>
          <a:xfrm flipV="1">
            <a:off x="5257800" y="38098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6" name="Line 37"/>
          <p:cNvSpPr/>
          <p:nvPr/>
        </p:nvSpPr>
        <p:spPr>
          <a:xfrm>
            <a:off x="1904760" y="24382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7" name="Line 38"/>
          <p:cNvSpPr/>
          <p:nvPr/>
        </p:nvSpPr>
        <p:spPr>
          <a:xfrm>
            <a:off x="1981080" y="33526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8" name="Line 39"/>
          <p:cNvSpPr/>
          <p:nvPr/>
        </p:nvSpPr>
        <p:spPr>
          <a:xfrm>
            <a:off x="1981080" y="42670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29" name="Line 40"/>
          <p:cNvSpPr/>
          <p:nvPr/>
        </p:nvSpPr>
        <p:spPr>
          <a:xfrm>
            <a:off x="1904760" y="28954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0" name="Line 41"/>
          <p:cNvSpPr/>
          <p:nvPr/>
        </p:nvSpPr>
        <p:spPr>
          <a:xfrm>
            <a:off x="1981080" y="38098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1" name="Line 42"/>
          <p:cNvSpPr/>
          <p:nvPr/>
        </p:nvSpPr>
        <p:spPr>
          <a:xfrm>
            <a:off x="1981080" y="47242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2" name="Line 43"/>
          <p:cNvSpPr/>
          <p:nvPr/>
        </p:nvSpPr>
        <p:spPr>
          <a:xfrm>
            <a:off x="1981080" y="51814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3" name="Line 44"/>
          <p:cNvSpPr/>
          <p:nvPr/>
        </p:nvSpPr>
        <p:spPr>
          <a:xfrm>
            <a:off x="1981080" y="56386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4" name="Line 45"/>
          <p:cNvSpPr/>
          <p:nvPr/>
        </p:nvSpPr>
        <p:spPr>
          <a:xfrm>
            <a:off x="3200400" y="24382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5" name="Line 46"/>
          <p:cNvSpPr/>
          <p:nvPr/>
        </p:nvSpPr>
        <p:spPr>
          <a:xfrm>
            <a:off x="3200400" y="28954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6" name="Line 47"/>
          <p:cNvSpPr/>
          <p:nvPr/>
        </p:nvSpPr>
        <p:spPr>
          <a:xfrm>
            <a:off x="3200400" y="33526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7" name="Line 48"/>
          <p:cNvSpPr/>
          <p:nvPr/>
        </p:nvSpPr>
        <p:spPr>
          <a:xfrm>
            <a:off x="3200400" y="38098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8" name="Line 49"/>
          <p:cNvSpPr/>
          <p:nvPr/>
        </p:nvSpPr>
        <p:spPr>
          <a:xfrm>
            <a:off x="3352680" y="42670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39" name="Line 50"/>
          <p:cNvSpPr/>
          <p:nvPr/>
        </p:nvSpPr>
        <p:spPr>
          <a:xfrm>
            <a:off x="3352680" y="47242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0" name="Line 51"/>
          <p:cNvSpPr/>
          <p:nvPr/>
        </p:nvSpPr>
        <p:spPr>
          <a:xfrm>
            <a:off x="3352680" y="51814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1" name="Line 52"/>
          <p:cNvSpPr/>
          <p:nvPr/>
        </p:nvSpPr>
        <p:spPr>
          <a:xfrm>
            <a:off x="3352680" y="56386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2" name="Line 53"/>
          <p:cNvSpPr/>
          <p:nvPr/>
        </p:nvSpPr>
        <p:spPr>
          <a:xfrm>
            <a:off x="5181480" y="24382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3" name="Line 54"/>
          <p:cNvSpPr/>
          <p:nvPr/>
        </p:nvSpPr>
        <p:spPr>
          <a:xfrm>
            <a:off x="5181480" y="28954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4" name="Line 55"/>
          <p:cNvSpPr/>
          <p:nvPr/>
        </p:nvSpPr>
        <p:spPr>
          <a:xfrm>
            <a:off x="5181480" y="33526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5" name="Line 56"/>
          <p:cNvSpPr/>
          <p:nvPr/>
        </p:nvSpPr>
        <p:spPr>
          <a:xfrm>
            <a:off x="5181480" y="38098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6" name="Line 57"/>
          <p:cNvSpPr/>
          <p:nvPr/>
        </p:nvSpPr>
        <p:spPr>
          <a:xfrm>
            <a:off x="5257800" y="42670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7" name="Line 58"/>
          <p:cNvSpPr/>
          <p:nvPr/>
        </p:nvSpPr>
        <p:spPr>
          <a:xfrm>
            <a:off x="5257800" y="47242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8" name="Line 59"/>
          <p:cNvSpPr/>
          <p:nvPr/>
        </p:nvSpPr>
        <p:spPr>
          <a:xfrm>
            <a:off x="5257800" y="51814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49" name="Line 60"/>
          <p:cNvSpPr/>
          <p:nvPr/>
        </p:nvSpPr>
        <p:spPr>
          <a:xfrm>
            <a:off x="5257800" y="56386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50" name="CustomShape 61"/>
          <p:cNvSpPr/>
          <p:nvPr/>
        </p:nvSpPr>
        <p:spPr>
          <a:xfrm>
            <a:off x="1828800" y="2286000"/>
            <a:ext cx="2514240" cy="1676160"/>
          </a:xfrm>
          <a:prstGeom prst="rect">
            <a:avLst/>
          </a:prstGeom>
          <a:solidFill>
            <a:schemeClr val="accent1"/>
          </a:solidFill>
          <a:ln w="9360">
            <a:solidFill>
              <a:schemeClr val="tx1"/>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strike="noStrike" spc="-1">
                <a:solidFill>
                  <a:srgbClr val="000000"/>
                </a:solidFill>
                <a:uFill>
                  <a:solidFill>
                    <a:srgbClr val="FFFFFF"/>
                  </a:solidFill>
                </a:uFill>
                <a:latin typeface="Cordia New"/>
              </a:rPr>
              <a:t>N/2 Point DFT</a:t>
            </a:r>
            <a:endParaRPr/>
          </a:p>
        </p:txBody>
      </p:sp>
      <p:sp>
        <p:nvSpPr>
          <p:cNvPr id="551" name="CustomShape 62"/>
          <p:cNvSpPr/>
          <p:nvPr/>
        </p:nvSpPr>
        <p:spPr>
          <a:xfrm>
            <a:off x="1828800" y="4114800"/>
            <a:ext cx="2514240" cy="1676160"/>
          </a:xfrm>
          <a:prstGeom prst="rect">
            <a:avLst/>
          </a:prstGeom>
          <a:solidFill>
            <a:schemeClr val="accent1"/>
          </a:solidFill>
          <a:ln w="9360">
            <a:solidFill>
              <a:schemeClr val="tx1"/>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strike="noStrike" spc="-1">
                <a:solidFill>
                  <a:srgbClr val="000000"/>
                </a:solidFill>
                <a:uFill>
                  <a:solidFill>
                    <a:srgbClr val="FFFFFF"/>
                  </a:solidFill>
                </a:uFill>
                <a:latin typeface="Cordia New"/>
              </a:rPr>
              <a:t>N/2 Point DFT</a:t>
            </a:r>
            <a:endParaRPr/>
          </a:p>
        </p:txBody>
      </p:sp>
      <p:sp>
        <p:nvSpPr>
          <p:cNvPr id="552" name="TextShape 63"/>
          <p:cNvSpPr txBox="1"/>
          <p:nvPr/>
        </p:nvSpPr>
        <p:spPr>
          <a:xfrm>
            <a:off x="6553080" y="6356520"/>
            <a:ext cx="2133360" cy="364680"/>
          </a:xfrm>
          <a:prstGeom prst="rect">
            <a:avLst/>
          </a:prstGeom>
          <a:noFill/>
          <a:ln>
            <a:noFill/>
          </a:ln>
        </p:spPr>
        <p:txBody>
          <a:bodyPr anchor="ctr"/>
          <a:lstStyle/>
          <a:p>
            <a:pPr algn="r">
              <a:lnSpc>
                <a:spcPct val="100000"/>
              </a:lnSpc>
            </a:pPr>
            <a:fld id="{7EB8928E-36DE-4E62-8E9A-95F442E366C4}" type="slidenum">
              <a:rPr lang="en-US" sz="1200" strike="noStrike" spc="-1">
                <a:solidFill>
                  <a:srgbClr val="8B8B8B"/>
                </a:solidFill>
                <a:uFill>
                  <a:solidFill>
                    <a:srgbClr val="FFFFFF"/>
                  </a:solidFill>
                </a:uFill>
                <a:latin typeface="Calibri"/>
              </a:rPr>
              <a:t>71</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800" b="1" strike="noStrike" spc="-1">
                <a:solidFill>
                  <a:srgbClr val="E46C0A"/>
                </a:solidFill>
                <a:uFill>
                  <a:solidFill>
                    <a:srgbClr val="FFFFFF"/>
                  </a:solidFill>
                </a:uFill>
                <a:latin typeface="Times New Roman"/>
              </a:rPr>
              <a:t>Radix-2 FFT Algorithm</a:t>
            </a:r>
            <a:endParaRPr/>
          </a:p>
        </p:txBody>
      </p:sp>
      <p:sp>
        <p:nvSpPr>
          <p:cNvPr id="554"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sp>
        <p:nvSpPr>
          <p:cNvPr id="555" name="CustomShape 3"/>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556" name="CustomShape 4"/>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sp>
        <p:nvSpPr>
          <p:cNvPr id="557" name="Line 5"/>
          <p:cNvSpPr/>
          <p:nvPr/>
        </p:nvSpPr>
        <p:spPr>
          <a:xfrm>
            <a:off x="1523880" y="24382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58" name="Line 6"/>
          <p:cNvSpPr/>
          <p:nvPr/>
        </p:nvSpPr>
        <p:spPr>
          <a:xfrm>
            <a:off x="1523880" y="28954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59" name="Line 7"/>
          <p:cNvSpPr/>
          <p:nvPr/>
        </p:nvSpPr>
        <p:spPr>
          <a:xfrm>
            <a:off x="1523880" y="33526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0" name="Line 8"/>
          <p:cNvSpPr/>
          <p:nvPr/>
        </p:nvSpPr>
        <p:spPr>
          <a:xfrm>
            <a:off x="1523880" y="38098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1" name="Line 9"/>
          <p:cNvSpPr/>
          <p:nvPr/>
        </p:nvSpPr>
        <p:spPr>
          <a:xfrm>
            <a:off x="1523880" y="42670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2" name="Line 10"/>
          <p:cNvSpPr/>
          <p:nvPr/>
        </p:nvSpPr>
        <p:spPr>
          <a:xfrm>
            <a:off x="1523880" y="47242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3" name="Line 11"/>
          <p:cNvSpPr/>
          <p:nvPr/>
        </p:nvSpPr>
        <p:spPr>
          <a:xfrm>
            <a:off x="1523880" y="51814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4" name="Line 12"/>
          <p:cNvSpPr/>
          <p:nvPr/>
        </p:nvSpPr>
        <p:spPr>
          <a:xfrm>
            <a:off x="1523880" y="56386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5" name="Line 13"/>
          <p:cNvSpPr/>
          <p:nvPr/>
        </p:nvSpPr>
        <p:spPr>
          <a:xfrm>
            <a:off x="1904760" y="24382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6" name="Line 14"/>
          <p:cNvSpPr/>
          <p:nvPr/>
        </p:nvSpPr>
        <p:spPr>
          <a:xfrm>
            <a:off x="1981080" y="33526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7" name="Line 15"/>
          <p:cNvSpPr/>
          <p:nvPr/>
        </p:nvSpPr>
        <p:spPr>
          <a:xfrm>
            <a:off x="1981080" y="42670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8" name="Line 16"/>
          <p:cNvSpPr/>
          <p:nvPr/>
        </p:nvSpPr>
        <p:spPr>
          <a:xfrm>
            <a:off x="1981080" y="51814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69" name="Line 17"/>
          <p:cNvSpPr/>
          <p:nvPr/>
        </p:nvSpPr>
        <p:spPr>
          <a:xfrm flipV="1">
            <a:off x="1904760" y="24382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0" name="Line 18"/>
          <p:cNvSpPr/>
          <p:nvPr/>
        </p:nvSpPr>
        <p:spPr>
          <a:xfrm flipV="1">
            <a:off x="1981080" y="33526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1" name="Line 19"/>
          <p:cNvSpPr/>
          <p:nvPr/>
        </p:nvSpPr>
        <p:spPr>
          <a:xfrm flipV="1">
            <a:off x="1981080" y="42670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2" name="Line 20"/>
          <p:cNvSpPr/>
          <p:nvPr/>
        </p:nvSpPr>
        <p:spPr>
          <a:xfrm flipV="1">
            <a:off x="1981080" y="51814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3" name="Line 21"/>
          <p:cNvSpPr/>
          <p:nvPr/>
        </p:nvSpPr>
        <p:spPr>
          <a:xfrm>
            <a:off x="3200400" y="2438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4" name="Line 22"/>
          <p:cNvSpPr/>
          <p:nvPr/>
        </p:nvSpPr>
        <p:spPr>
          <a:xfrm>
            <a:off x="3352680" y="42670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5" name="Line 23"/>
          <p:cNvSpPr/>
          <p:nvPr/>
        </p:nvSpPr>
        <p:spPr>
          <a:xfrm>
            <a:off x="3200400" y="28954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6" name="Line 24"/>
          <p:cNvSpPr/>
          <p:nvPr/>
        </p:nvSpPr>
        <p:spPr>
          <a:xfrm>
            <a:off x="3352680" y="4724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7" name="Line 25"/>
          <p:cNvSpPr/>
          <p:nvPr/>
        </p:nvSpPr>
        <p:spPr>
          <a:xfrm flipV="1">
            <a:off x="3200400" y="2438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8" name="Line 26"/>
          <p:cNvSpPr/>
          <p:nvPr/>
        </p:nvSpPr>
        <p:spPr>
          <a:xfrm flipV="1">
            <a:off x="3200400" y="28954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79" name="Line 27"/>
          <p:cNvSpPr/>
          <p:nvPr/>
        </p:nvSpPr>
        <p:spPr>
          <a:xfrm flipV="1">
            <a:off x="3352680" y="42670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0" name="Line 28"/>
          <p:cNvSpPr/>
          <p:nvPr/>
        </p:nvSpPr>
        <p:spPr>
          <a:xfrm flipV="1">
            <a:off x="3352680" y="4724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1" name="Line 29"/>
          <p:cNvSpPr/>
          <p:nvPr/>
        </p:nvSpPr>
        <p:spPr>
          <a:xfrm>
            <a:off x="5257800" y="24382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2" name="Line 30"/>
          <p:cNvSpPr/>
          <p:nvPr/>
        </p:nvSpPr>
        <p:spPr>
          <a:xfrm>
            <a:off x="5257800" y="28954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3" name="Line 31"/>
          <p:cNvSpPr/>
          <p:nvPr/>
        </p:nvSpPr>
        <p:spPr>
          <a:xfrm>
            <a:off x="5257800" y="33526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4" name="Line 32"/>
          <p:cNvSpPr/>
          <p:nvPr/>
        </p:nvSpPr>
        <p:spPr>
          <a:xfrm>
            <a:off x="5257800" y="38098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5" name="Line 33"/>
          <p:cNvSpPr/>
          <p:nvPr/>
        </p:nvSpPr>
        <p:spPr>
          <a:xfrm flipV="1">
            <a:off x="5257800" y="24382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6" name="Line 34"/>
          <p:cNvSpPr/>
          <p:nvPr/>
        </p:nvSpPr>
        <p:spPr>
          <a:xfrm flipV="1">
            <a:off x="5257800" y="28954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7" name="Line 35"/>
          <p:cNvSpPr/>
          <p:nvPr/>
        </p:nvSpPr>
        <p:spPr>
          <a:xfrm flipV="1">
            <a:off x="5257800" y="33526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8" name="Line 36"/>
          <p:cNvSpPr/>
          <p:nvPr/>
        </p:nvSpPr>
        <p:spPr>
          <a:xfrm flipV="1">
            <a:off x="5257800" y="38098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89" name="Line 37"/>
          <p:cNvSpPr/>
          <p:nvPr/>
        </p:nvSpPr>
        <p:spPr>
          <a:xfrm>
            <a:off x="1904760" y="24382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0" name="Line 38"/>
          <p:cNvSpPr/>
          <p:nvPr/>
        </p:nvSpPr>
        <p:spPr>
          <a:xfrm>
            <a:off x="1981080" y="33526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1" name="Line 39"/>
          <p:cNvSpPr/>
          <p:nvPr/>
        </p:nvSpPr>
        <p:spPr>
          <a:xfrm>
            <a:off x="1981080" y="42670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2" name="Line 40"/>
          <p:cNvSpPr/>
          <p:nvPr/>
        </p:nvSpPr>
        <p:spPr>
          <a:xfrm>
            <a:off x="1904760" y="28954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3" name="Line 41"/>
          <p:cNvSpPr/>
          <p:nvPr/>
        </p:nvSpPr>
        <p:spPr>
          <a:xfrm>
            <a:off x="1981080" y="38098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4" name="Line 42"/>
          <p:cNvSpPr/>
          <p:nvPr/>
        </p:nvSpPr>
        <p:spPr>
          <a:xfrm>
            <a:off x="1981080" y="47242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5" name="Line 43"/>
          <p:cNvSpPr/>
          <p:nvPr/>
        </p:nvSpPr>
        <p:spPr>
          <a:xfrm>
            <a:off x="1981080" y="51814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6" name="Line 44"/>
          <p:cNvSpPr/>
          <p:nvPr/>
        </p:nvSpPr>
        <p:spPr>
          <a:xfrm>
            <a:off x="1981080" y="56386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7" name="Line 45"/>
          <p:cNvSpPr/>
          <p:nvPr/>
        </p:nvSpPr>
        <p:spPr>
          <a:xfrm>
            <a:off x="3200400" y="24382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8" name="Line 46"/>
          <p:cNvSpPr/>
          <p:nvPr/>
        </p:nvSpPr>
        <p:spPr>
          <a:xfrm>
            <a:off x="3200400" y="28954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599" name="Line 47"/>
          <p:cNvSpPr/>
          <p:nvPr/>
        </p:nvSpPr>
        <p:spPr>
          <a:xfrm>
            <a:off x="3200400" y="33526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0" name="Line 48"/>
          <p:cNvSpPr/>
          <p:nvPr/>
        </p:nvSpPr>
        <p:spPr>
          <a:xfrm>
            <a:off x="3200400" y="38098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1" name="Line 49"/>
          <p:cNvSpPr/>
          <p:nvPr/>
        </p:nvSpPr>
        <p:spPr>
          <a:xfrm>
            <a:off x="3352680" y="42670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2" name="Line 50"/>
          <p:cNvSpPr/>
          <p:nvPr/>
        </p:nvSpPr>
        <p:spPr>
          <a:xfrm>
            <a:off x="3352680" y="47242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3" name="Line 51"/>
          <p:cNvSpPr/>
          <p:nvPr/>
        </p:nvSpPr>
        <p:spPr>
          <a:xfrm>
            <a:off x="3352680" y="51814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4" name="Line 52"/>
          <p:cNvSpPr/>
          <p:nvPr/>
        </p:nvSpPr>
        <p:spPr>
          <a:xfrm>
            <a:off x="3352680" y="56386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5" name="Line 53"/>
          <p:cNvSpPr/>
          <p:nvPr/>
        </p:nvSpPr>
        <p:spPr>
          <a:xfrm>
            <a:off x="5181480" y="24382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6" name="Line 54"/>
          <p:cNvSpPr/>
          <p:nvPr/>
        </p:nvSpPr>
        <p:spPr>
          <a:xfrm>
            <a:off x="5181480" y="28954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7" name="Line 55"/>
          <p:cNvSpPr/>
          <p:nvPr/>
        </p:nvSpPr>
        <p:spPr>
          <a:xfrm>
            <a:off x="5181480" y="33526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8" name="Line 56"/>
          <p:cNvSpPr/>
          <p:nvPr/>
        </p:nvSpPr>
        <p:spPr>
          <a:xfrm>
            <a:off x="5181480" y="38098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09" name="Line 57"/>
          <p:cNvSpPr/>
          <p:nvPr/>
        </p:nvSpPr>
        <p:spPr>
          <a:xfrm>
            <a:off x="5257800" y="42670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10" name="Line 58"/>
          <p:cNvSpPr/>
          <p:nvPr/>
        </p:nvSpPr>
        <p:spPr>
          <a:xfrm>
            <a:off x="5257800" y="47242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11" name="Line 59"/>
          <p:cNvSpPr/>
          <p:nvPr/>
        </p:nvSpPr>
        <p:spPr>
          <a:xfrm>
            <a:off x="5257800" y="51814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12" name="Line 60"/>
          <p:cNvSpPr/>
          <p:nvPr/>
        </p:nvSpPr>
        <p:spPr>
          <a:xfrm>
            <a:off x="5257800" y="56386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13" name="CustomShape 61"/>
          <p:cNvSpPr/>
          <p:nvPr/>
        </p:nvSpPr>
        <p:spPr>
          <a:xfrm>
            <a:off x="1752480" y="2286000"/>
            <a:ext cx="914040" cy="761760"/>
          </a:xfrm>
          <a:prstGeom prst="rect">
            <a:avLst/>
          </a:prstGeom>
          <a:solidFill>
            <a:schemeClr val="accent1"/>
          </a:solidFill>
          <a:ln w="9360">
            <a:solidFill>
              <a:schemeClr val="tx1"/>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strike="noStrike" spc="-1">
                <a:solidFill>
                  <a:srgbClr val="000000"/>
                </a:solidFill>
                <a:uFill>
                  <a:solidFill>
                    <a:srgbClr val="FFFFFF"/>
                  </a:solidFill>
                </a:uFill>
                <a:latin typeface="Cordia New"/>
              </a:rPr>
              <a:t>N/4 Point</a:t>
            </a:r>
            <a:endParaRPr/>
          </a:p>
          <a:p>
            <a:pPr algn="ctr">
              <a:lnSpc>
                <a:spcPct val="100000"/>
              </a:lnSpc>
            </a:pPr>
            <a:r>
              <a:rPr lang="en-US" sz="1800" strike="noStrike" spc="-1">
                <a:solidFill>
                  <a:srgbClr val="000000"/>
                </a:solidFill>
                <a:uFill>
                  <a:solidFill>
                    <a:srgbClr val="FFFFFF"/>
                  </a:solidFill>
                </a:uFill>
                <a:latin typeface="Cordia New"/>
              </a:rPr>
              <a:t>DFT</a:t>
            </a:r>
            <a:endParaRPr/>
          </a:p>
        </p:txBody>
      </p:sp>
      <p:sp>
        <p:nvSpPr>
          <p:cNvPr id="614" name="CustomShape 62"/>
          <p:cNvSpPr/>
          <p:nvPr/>
        </p:nvSpPr>
        <p:spPr>
          <a:xfrm>
            <a:off x="1752480" y="3200400"/>
            <a:ext cx="914040" cy="761760"/>
          </a:xfrm>
          <a:prstGeom prst="rect">
            <a:avLst/>
          </a:prstGeom>
          <a:solidFill>
            <a:schemeClr val="accent1"/>
          </a:solidFill>
          <a:ln w="9360">
            <a:solidFill>
              <a:schemeClr val="tx1"/>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strike="noStrike" spc="-1">
                <a:solidFill>
                  <a:srgbClr val="000000"/>
                </a:solidFill>
                <a:uFill>
                  <a:solidFill>
                    <a:srgbClr val="FFFFFF"/>
                  </a:solidFill>
                </a:uFill>
                <a:latin typeface="Cordia New"/>
              </a:rPr>
              <a:t>N/4 Point</a:t>
            </a:r>
            <a:endParaRPr/>
          </a:p>
          <a:p>
            <a:pPr algn="ctr">
              <a:lnSpc>
                <a:spcPct val="100000"/>
              </a:lnSpc>
            </a:pPr>
            <a:r>
              <a:rPr lang="en-US" sz="1800" strike="noStrike" spc="-1">
                <a:solidFill>
                  <a:srgbClr val="000000"/>
                </a:solidFill>
                <a:uFill>
                  <a:solidFill>
                    <a:srgbClr val="FFFFFF"/>
                  </a:solidFill>
                </a:uFill>
                <a:latin typeface="Cordia New"/>
              </a:rPr>
              <a:t>DFT</a:t>
            </a:r>
            <a:endParaRPr/>
          </a:p>
        </p:txBody>
      </p:sp>
      <p:sp>
        <p:nvSpPr>
          <p:cNvPr id="615" name="CustomShape 63"/>
          <p:cNvSpPr/>
          <p:nvPr/>
        </p:nvSpPr>
        <p:spPr>
          <a:xfrm>
            <a:off x="1752480" y="4114800"/>
            <a:ext cx="914040" cy="761760"/>
          </a:xfrm>
          <a:prstGeom prst="rect">
            <a:avLst/>
          </a:prstGeom>
          <a:solidFill>
            <a:schemeClr val="accent1"/>
          </a:solidFill>
          <a:ln w="9360">
            <a:solidFill>
              <a:schemeClr val="tx1"/>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strike="noStrike" spc="-1">
                <a:solidFill>
                  <a:srgbClr val="000000"/>
                </a:solidFill>
                <a:uFill>
                  <a:solidFill>
                    <a:srgbClr val="FFFFFF"/>
                  </a:solidFill>
                </a:uFill>
                <a:latin typeface="Cordia New"/>
              </a:rPr>
              <a:t>N/4 Point</a:t>
            </a:r>
            <a:endParaRPr/>
          </a:p>
          <a:p>
            <a:pPr algn="ctr">
              <a:lnSpc>
                <a:spcPct val="100000"/>
              </a:lnSpc>
            </a:pPr>
            <a:r>
              <a:rPr lang="en-US" sz="1800" strike="noStrike" spc="-1">
                <a:solidFill>
                  <a:srgbClr val="000000"/>
                </a:solidFill>
                <a:uFill>
                  <a:solidFill>
                    <a:srgbClr val="FFFFFF"/>
                  </a:solidFill>
                </a:uFill>
                <a:latin typeface="Cordia New"/>
              </a:rPr>
              <a:t>DFT</a:t>
            </a:r>
            <a:endParaRPr/>
          </a:p>
        </p:txBody>
      </p:sp>
      <p:sp>
        <p:nvSpPr>
          <p:cNvPr id="616" name="CustomShape 64"/>
          <p:cNvSpPr/>
          <p:nvPr/>
        </p:nvSpPr>
        <p:spPr>
          <a:xfrm>
            <a:off x="1752480" y="5029200"/>
            <a:ext cx="914040" cy="761760"/>
          </a:xfrm>
          <a:prstGeom prst="rect">
            <a:avLst/>
          </a:prstGeom>
          <a:solidFill>
            <a:schemeClr val="accent1"/>
          </a:solidFill>
          <a:ln w="9360">
            <a:solidFill>
              <a:schemeClr val="tx1"/>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strike="noStrike" spc="-1">
                <a:solidFill>
                  <a:srgbClr val="000000"/>
                </a:solidFill>
                <a:uFill>
                  <a:solidFill>
                    <a:srgbClr val="FFFFFF"/>
                  </a:solidFill>
                </a:uFill>
                <a:latin typeface="Cordia New"/>
              </a:rPr>
              <a:t>N/4 Point</a:t>
            </a:r>
            <a:endParaRPr/>
          </a:p>
          <a:p>
            <a:pPr algn="ctr">
              <a:lnSpc>
                <a:spcPct val="100000"/>
              </a:lnSpc>
            </a:pPr>
            <a:r>
              <a:rPr lang="en-US" sz="1800" strike="noStrike" spc="-1">
                <a:solidFill>
                  <a:srgbClr val="000000"/>
                </a:solidFill>
                <a:uFill>
                  <a:solidFill>
                    <a:srgbClr val="FFFFFF"/>
                  </a:solidFill>
                </a:uFill>
                <a:latin typeface="Cordia New"/>
              </a:rPr>
              <a:t>DFT</a:t>
            </a:r>
            <a:endParaRPr/>
          </a:p>
        </p:txBody>
      </p:sp>
      <p:sp>
        <p:nvSpPr>
          <p:cNvPr id="617" name="TextShape 65"/>
          <p:cNvSpPr txBox="1"/>
          <p:nvPr/>
        </p:nvSpPr>
        <p:spPr>
          <a:xfrm>
            <a:off x="6553080" y="6356520"/>
            <a:ext cx="2133360" cy="364680"/>
          </a:xfrm>
          <a:prstGeom prst="rect">
            <a:avLst/>
          </a:prstGeom>
          <a:noFill/>
          <a:ln>
            <a:noFill/>
          </a:ln>
        </p:spPr>
        <p:txBody>
          <a:bodyPr anchor="ctr"/>
          <a:lstStyle/>
          <a:p>
            <a:pPr algn="r">
              <a:lnSpc>
                <a:spcPct val="100000"/>
              </a:lnSpc>
            </a:pPr>
            <a:fld id="{23A61F4E-F916-48CF-91F2-23EFF14C5CFA}" type="slidenum">
              <a:rPr lang="en-US" sz="1200" strike="noStrike" spc="-1">
                <a:solidFill>
                  <a:srgbClr val="8B8B8B"/>
                </a:solidFill>
                <a:uFill>
                  <a:solidFill>
                    <a:srgbClr val="FFFFFF"/>
                  </a:solidFill>
                </a:uFill>
                <a:latin typeface="Calibri"/>
              </a:rPr>
              <a:t>72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800" b="1" strike="noStrike" spc="-1">
                <a:solidFill>
                  <a:srgbClr val="E46C0A"/>
                </a:solidFill>
                <a:uFill>
                  <a:solidFill>
                    <a:srgbClr val="FFFFFF"/>
                  </a:solidFill>
                </a:uFill>
                <a:latin typeface="Times New Roman"/>
              </a:rPr>
              <a:t>Radix-2 FFT Algorithm</a:t>
            </a:r>
            <a:endParaRPr/>
          </a:p>
        </p:txBody>
      </p:sp>
      <p:sp>
        <p:nvSpPr>
          <p:cNvPr id="619" name="TextShape 2"/>
          <p:cNvSpPr txBox="1"/>
          <p:nvPr/>
        </p:nvSpPr>
        <p:spPr>
          <a:xfrm>
            <a:off x="457200" y="1219320"/>
            <a:ext cx="8229240" cy="5333760"/>
          </a:xfrm>
          <a:prstGeom prst="rect">
            <a:avLst/>
          </a:prstGeom>
          <a:noFill/>
          <a:ln w="57240">
            <a:solidFill>
              <a:srgbClr val="00B050"/>
            </a:solidFill>
            <a:round/>
          </a:ln>
        </p:spPr>
        <p:txBody>
          <a:bodyPr/>
          <a:lstStyle/>
          <a:p>
            <a:endParaRPr/>
          </a:p>
        </p:txBody>
      </p:sp>
      <p:sp>
        <p:nvSpPr>
          <p:cNvPr id="620" name="CustomShape 3"/>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621" name="CustomShape 4"/>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sp>
        <p:nvSpPr>
          <p:cNvPr id="622" name="Line 5"/>
          <p:cNvSpPr/>
          <p:nvPr/>
        </p:nvSpPr>
        <p:spPr>
          <a:xfrm>
            <a:off x="1523880" y="24382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23" name="Line 6"/>
          <p:cNvSpPr/>
          <p:nvPr/>
        </p:nvSpPr>
        <p:spPr>
          <a:xfrm>
            <a:off x="1523880" y="28954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24" name="Line 7"/>
          <p:cNvSpPr/>
          <p:nvPr/>
        </p:nvSpPr>
        <p:spPr>
          <a:xfrm>
            <a:off x="1523880" y="33526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25" name="Line 8"/>
          <p:cNvSpPr/>
          <p:nvPr/>
        </p:nvSpPr>
        <p:spPr>
          <a:xfrm>
            <a:off x="1523880" y="38098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26" name="Line 9"/>
          <p:cNvSpPr/>
          <p:nvPr/>
        </p:nvSpPr>
        <p:spPr>
          <a:xfrm>
            <a:off x="1523880" y="42670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27" name="Line 10"/>
          <p:cNvSpPr/>
          <p:nvPr/>
        </p:nvSpPr>
        <p:spPr>
          <a:xfrm>
            <a:off x="1523880" y="47242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28" name="Line 11"/>
          <p:cNvSpPr/>
          <p:nvPr/>
        </p:nvSpPr>
        <p:spPr>
          <a:xfrm>
            <a:off x="1523880" y="51814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29" name="Line 12"/>
          <p:cNvSpPr/>
          <p:nvPr/>
        </p:nvSpPr>
        <p:spPr>
          <a:xfrm>
            <a:off x="1523880" y="5638680"/>
            <a:ext cx="61722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0" name="Line 13"/>
          <p:cNvSpPr/>
          <p:nvPr/>
        </p:nvSpPr>
        <p:spPr>
          <a:xfrm>
            <a:off x="1904760" y="24382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1" name="Line 14"/>
          <p:cNvSpPr/>
          <p:nvPr/>
        </p:nvSpPr>
        <p:spPr>
          <a:xfrm>
            <a:off x="1981080" y="33526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2" name="Line 15"/>
          <p:cNvSpPr/>
          <p:nvPr/>
        </p:nvSpPr>
        <p:spPr>
          <a:xfrm>
            <a:off x="1981080" y="42670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3" name="Line 16"/>
          <p:cNvSpPr/>
          <p:nvPr/>
        </p:nvSpPr>
        <p:spPr>
          <a:xfrm>
            <a:off x="1981080" y="51814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4" name="Line 17"/>
          <p:cNvSpPr/>
          <p:nvPr/>
        </p:nvSpPr>
        <p:spPr>
          <a:xfrm flipV="1">
            <a:off x="1904760" y="24382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5" name="Line 18"/>
          <p:cNvSpPr/>
          <p:nvPr/>
        </p:nvSpPr>
        <p:spPr>
          <a:xfrm flipV="1">
            <a:off x="1981080" y="33526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6" name="Line 19"/>
          <p:cNvSpPr/>
          <p:nvPr/>
        </p:nvSpPr>
        <p:spPr>
          <a:xfrm flipV="1">
            <a:off x="1981080" y="42670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7" name="Line 20"/>
          <p:cNvSpPr/>
          <p:nvPr/>
        </p:nvSpPr>
        <p:spPr>
          <a:xfrm flipV="1">
            <a:off x="1981080" y="5181480"/>
            <a:ext cx="457200" cy="4572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8" name="Line 21"/>
          <p:cNvSpPr/>
          <p:nvPr/>
        </p:nvSpPr>
        <p:spPr>
          <a:xfrm>
            <a:off x="3200400" y="2438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39" name="Line 22"/>
          <p:cNvSpPr/>
          <p:nvPr/>
        </p:nvSpPr>
        <p:spPr>
          <a:xfrm>
            <a:off x="3352680" y="42670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0" name="Line 23"/>
          <p:cNvSpPr/>
          <p:nvPr/>
        </p:nvSpPr>
        <p:spPr>
          <a:xfrm>
            <a:off x="3200400" y="28954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1" name="Line 24"/>
          <p:cNvSpPr/>
          <p:nvPr/>
        </p:nvSpPr>
        <p:spPr>
          <a:xfrm>
            <a:off x="3352680" y="4724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2" name="Line 25"/>
          <p:cNvSpPr/>
          <p:nvPr/>
        </p:nvSpPr>
        <p:spPr>
          <a:xfrm flipV="1">
            <a:off x="3200400" y="2438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3" name="Line 26"/>
          <p:cNvSpPr/>
          <p:nvPr/>
        </p:nvSpPr>
        <p:spPr>
          <a:xfrm flipV="1">
            <a:off x="3200400" y="28954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4" name="Line 27"/>
          <p:cNvSpPr/>
          <p:nvPr/>
        </p:nvSpPr>
        <p:spPr>
          <a:xfrm flipV="1">
            <a:off x="3352680" y="42670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5" name="Line 28"/>
          <p:cNvSpPr/>
          <p:nvPr/>
        </p:nvSpPr>
        <p:spPr>
          <a:xfrm flipV="1">
            <a:off x="3352680" y="4724280"/>
            <a:ext cx="914400" cy="9144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6" name="Line 29"/>
          <p:cNvSpPr/>
          <p:nvPr/>
        </p:nvSpPr>
        <p:spPr>
          <a:xfrm>
            <a:off x="5257800" y="24382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7" name="Line 30"/>
          <p:cNvSpPr/>
          <p:nvPr/>
        </p:nvSpPr>
        <p:spPr>
          <a:xfrm>
            <a:off x="5257800" y="28954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8" name="Line 31"/>
          <p:cNvSpPr/>
          <p:nvPr/>
        </p:nvSpPr>
        <p:spPr>
          <a:xfrm>
            <a:off x="5257800" y="33526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49" name="Line 32"/>
          <p:cNvSpPr/>
          <p:nvPr/>
        </p:nvSpPr>
        <p:spPr>
          <a:xfrm>
            <a:off x="5257800" y="38098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0" name="Line 33"/>
          <p:cNvSpPr/>
          <p:nvPr/>
        </p:nvSpPr>
        <p:spPr>
          <a:xfrm flipV="1">
            <a:off x="5257800" y="24382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1" name="Line 34"/>
          <p:cNvSpPr/>
          <p:nvPr/>
        </p:nvSpPr>
        <p:spPr>
          <a:xfrm flipV="1">
            <a:off x="5257800" y="28954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2" name="Line 35"/>
          <p:cNvSpPr/>
          <p:nvPr/>
        </p:nvSpPr>
        <p:spPr>
          <a:xfrm flipV="1">
            <a:off x="5257800" y="33526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3" name="Line 36"/>
          <p:cNvSpPr/>
          <p:nvPr/>
        </p:nvSpPr>
        <p:spPr>
          <a:xfrm flipV="1">
            <a:off x="5257800" y="3809880"/>
            <a:ext cx="1828800" cy="182880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4" name="Line 37"/>
          <p:cNvSpPr/>
          <p:nvPr/>
        </p:nvSpPr>
        <p:spPr>
          <a:xfrm>
            <a:off x="1904760" y="24382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5" name="Line 38"/>
          <p:cNvSpPr/>
          <p:nvPr/>
        </p:nvSpPr>
        <p:spPr>
          <a:xfrm>
            <a:off x="1981080" y="33526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6" name="Line 39"/>
          <p:cNvSpPr/>
          <p:nvPr/>
        </p:nvSpPr>
        <p:spPr>
          <a:xfrm>
            <a:off x="1981080" y="42670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7" name="Line 40"/>
          <p:cNvSpPr/>
          <p:nvPr/>
        </p:nvSpPr>
        <p:spPr>
          <a:xfrm>
            <a:off x="1904760" y="28954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8" name="Line 41"/>
          <p:cNvSpPr/>
          <p:nvPr/>
        </p:nvSpPr>
        <p:spPr>
          <a:xfrm>
            <a:off x="1981080" y="38098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59" name="Line 42"/>
          <p:cNvSpPr/>
          <p:nvPr/>
        </p:nvSpPr>
        <p:spPr>
          <a:xfrm>
            <a:off x="1981080" y="47242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0" name="Line 43"/>
          <p:cNvSpPr/>
          <p:nvPr/>
        </p:nvSpPr>
        <p:spPr>
          <a:xfrm>
            <a:off x="1981080" y="51814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1" name="Line 44"/>
          <p:cNvSpPr/>
          <p:nvPr/>
        </p:nvSpPr>
        <p:spPr>
          <a:xfrm>
            <a:off x="1981080" y="5638680"/>
            <a:ext cx="3049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2" name="Line 45"/>
          <p:cNvSpPr/>
          <p:nvPr/>
        </p:nvSpPr>
        <p:spPr>
          <a:xfrm>
            <a:off x="3200400" y="24382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3" name="Line 46"/>
          <p:cNvSpPr/>
          <p:nvPr/>
        </p:nvSpPr>
        <p:spPr>
          <a:xfrm>
            <a:off x="3200400" y="28954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4" name="Line 47"/>
          <p:cNvSpPr/>
          <p:nvPr/>
        </p:nvSpPr>
        <p:spPr>
          <a:xfrm>
            <a:off x="3200400" y="33526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5" name="Line 48"/>
          <p:cNvSpPr/>
          <p:nvPr/>
        </p:nvSpPr>
        <p:spPr>
          <a:xfrm>
            <a:off x="3200400" y="38098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6" name="Line 49"/>
          <p:cNvSpPr/>
          <p:nvPr/>
        </p:nvSpPr>
        <p:spPr>
          <a:xfrm>
            <a:off x="3352680" y="42670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7" name="Line 50"/>
          <p:cNvSpPr/>
          <p:nvPr/>
        </p:nvSpPr>
        <p:spPr>
          <a:xfrm>
            <a:off x="3352680" y="47242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8" name="Line 51"/>
          <p:cNvSpPr/>
          <p:nvPr/>
        </p:nvSpPr>
        <p:spPr>
          <a:xfrm>
            <a:off x="3352680" y="51814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69" name="Line 52"/>
          <p:cNvSpPr/>
          <p:nvPr/>
        </p:nvSpPr>
        <p:spPr>
          <a:xfrm>
            <a:off x="3352680" y="5638680"/>
            <a:ext cx="68580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70" name="Line 53"/>
          <p:cNvSpPr/>
          <p:nvPr/>
        </p:nvSpPr>
        <p:spPr>
          <a:xfrm>
            <a:off x="5181480" y="24382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71" name="Line 54"/>
          <p:cNvSpPr/>
          <p:nvPr/>
        </p:nvSpPr>
        <p:spPr>
          <a:xfrm>
            <a:off x="5181480" y="28954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72" name="Line 55"/>
          <p:cNvSpPr/>
          <p:nvPr/>
        </p:nvSpPr>
        <p:spPr>
          <a:xfrm>
            <a:off x="5181480" y="33526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73" name="Line 56"/>
          <p:cNvSpPr/>
          <p:nvPr/>
        </p:nvSpPr>
        <p:spPr>
          <a:xfrm>
            <a:off x="5181480" y="3809880"/>
            <a:ext cx="167652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74" name="Line 57"/>
          <p:cNvSpPr/>
          <p:nvPr/>
        </p:nvSpPr>
        <p:spPr>
          <a:xfrm>
            <a:off x="5257800" y="42670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75" name="Line 58"/>
          <p:cNvSpPr/>
          <p:nvPr/>
        </p:nvSpPr>
        <p:spPr>
          <a:xfrm>
            <a:off x="5257800" y="47242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76" name="Line 59"/>
          <p:cNvSpPr/>
          <p:nvPr/>
        </p:nvSpPr>
        <p:spPr>
          <a:xfrm>
            <a:off x="5257800" y="51814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77" name="Line 60"/>
          <p:cNvSpPr/>
          <p:nvPr/>
        </p:nvSpPr>
        <p:spPr>
          <a:xfrm>
            <a:off x="5257800" y="5638680"/>
            <a:ext cx="1676160" cy="0"/>
          </a:xfrm>
          <a:prstGeom prst="line">
            <a:avLst/>
          </a:prstGeom>
          <a:ln w="9360">
            <a:solidFill>
              <a:schemeClr val="tx1"/>
            </a:solidFill>
            <a:round/>
            <a:tailEnd type="triangle" w="med" len="med"/>
          </a:ln>
        </p:spPr>
        <p:style>
          <a:lnRef idx="0">
            <a:scrgbClr r="0" g="0" b="0"/>
          </a:lnRef>
          <a:fillRef idx="0">
            <a:scrgbClr r="0" g="0" b="0"/>
          </a:fillRef>
          <a:effectRef idx="0">
            <a:scrgbClr r="0" g="0" b="0"/>
          </a:effectRef>
          <a:fontRef idx="minor"/>
        </p:style>
      </p:sp>
      <p:sp>
        <p:nvSpPr>
          <p:cNvPr id="678" name="TextShape 61"/>
          <p:cNvSpPr txBox="1"/>
          <p:nvPr/>
        </p:nvSpPr>
        <p:spPr>
          <a:xfrm>
            <a:off x="6553080" y="6356520"/>
            <a:ext cx="2133360" cy="364680"/>
          </a:xfrm>
          <a:prstGeom prst="rect">
            <a:avLst/>
          </a:prstGeom>
          <a:noFill/>
          <a:ln>
            <a:noFill/>
          </a:ln>
        </p:spPr>
        <p:txBody>
          <a:bodyPr anchor="ctr"/>
          <a:lstStyle/>
          <a:p>
            <a:pPr algn="r">
              <a:lnSpc>
                <a:spcPct val="100000"/>
              </a:lnSpc>
            </a:pPr>
            <a:fld id="{0C90DF9C-D960-4396-A9C9-1FC87A9043B7}" type="slidenum">
              <a:rPr lang="en-US" sz="1200" strike="noStrike" spc="-1">
                <a:solidFill>
                  <a:srgbClr val="8B8B8B"/>
                </a:solidFill>
                <a:uFill>
                  <a:solidFill>
                    <a:srgbClr val="FFFFFF"/>
                  </a:solidFill>
                </a:uFill>
                <a:latin typeface="Calibri"/>
              </a:rPr>
              <a:t>73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2800" b="1" strike="noStrike" spc="-1">
                <a:solidFill>
                  <a:srgbClr val="E46C0A"/>
                </a:solidFill>
                <a:uFill>
                  <a:solidFill>
                    <a:srgbClr val="FFFFFF"/>
                  </a:solidFill>
                </a:uFill>
                <a:latin typeface="Times New Roman"/>
              </a:rPr>
              <a:t>OTHER SEPERABLE IMAGE TRANSFORMS:</a:t>
            </a:r>
            <a:endParaRPr/>
          </a:p>
        </p:txBody>
      </p:sp>
      <p:sp>
        <p:nvSpPr>
          <p:cNvPr id="680" name="CustomShape 2"/>
          <p:cNvSpPr/>
          <p:nvPr/>
        </p:nvSpPr>
        <p:spPr>
          <a:xfrm>
            <a:off x="3993840" y="32443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681" name="CustomShape 3"/>
          <p:cNvSpPr/>
          <p:nvPr/>
        </p:nvSpPr>
        <p:spPr>
          <a:xfrm>
            <a:off x="457200" y="1481400"/>
            <a:ext cx="8229240" cy="4525560"/>
          </a:xfrm>
          <a:prstGeom prst="rect">
            <a:avLst/>
          </a:prstGeom>
          <a:noFill/>
          <a:ln>
            <a:noFill/>
          </a:ln>
        </p:spPr>
        <p:style>
          <a:lnRef idx="0">
            <a:scrgbClr r="0" g="0" b="0"/>
          </a:lnRef>
          <a:fillRef idx="0">
            <a:scrgbClr r="0" g="0" b="0"/>
          </a:fillRef>
          <a:effectRef idx="0">
            <a:scrgbClr r="0" g="0" b="0"/>
          </a:effectRef>
          <a:fontRef idx="minor"/>
        </p:style>
      </p:sp>
      <p:sp>
        <p:nvSpPr>
          <p:cNvPr id="682" name="TextShape 4"/>
          <p:cNvSpPr txBox="1"/>
          <p:nvPr/>
        </p:nvSpPr>
        <p:spPr>
          <a:xfrm>
            <a:off x="457200" y="1219320"/>
            <a:ext cx="8229240" cy="5333760"/>
          </a:xfrm>
          <a:prstGeom prst="rect">
            <a:avLst/>
          </a:prstGeom>
          <a:noFill/>
          <a:ln>
            <a:noFill/>
          </a:ln>
        </p:spPr>
        <p:txBody>
          <a:bodyPr/>
          <a:lstStyle/>
          <a:p>
            <a:pPr marL="343080" indent="-342720">
              <a:lnSpc>
                <a:spcPct val="80000"/>
              </a:lnSpc>
              <a:buClr>
                <a:srgbClr val="0000FF"/>
              </a:buClr>
              <a:buFont typeface="Arial"/>
              <a:buChar char="•"/>
            </a:pPr>
            <a:r>
              <a:rPr lang="en-US" sz="2400" strike="noStrike" spc="-1">
                <a:solidFill>
                  <a:srgbClr val="0000FF"/>
                </a:solidFill>
                <a:uFill>
                  <a:solidFill>
                    <a:srgbClr val="FFFFFF"/>
                  </a:solidFill>
                </a:uFill>
                <a:latin typeface="Times New Roman"/>
              </a:rPr>
              <a:t>T (u) = ∑ f (x) g (x, u), x=0 to (N-1)</a:t>
            </a:r>
            <a:endParaRPr/>
          </a:p>
          <a:p>
            <a:pPr>
              <a:lnSpc>
                <a:spcPct val="80000"/>
              </a:lnSpc>
            </a:pPr>
            <a:endParaRPr/>
          </a:p>
          <a:p>
            <a:pPr marL="343080" indent="-342720">
              <a:lnSpc>
                <a:spcPct val="80000"/>
              </a:lnSpc>
              <a:buClr>
                <a:srgbClr val="0000FF"/>
              </a:buClr>
              <a:buFont typeface="Arial"/>
              <a:buChar char="•"/>
            </a:pPr>
            <a:r>
              <a:rPr lang="en-US" sz="2400" strike="noStrike" spc="-1">
                <a:solidFill>
                  <a:srgbClr val="0000FF"/>
                </a:solidFill>
                <a:uFill>
                  <a:solidFill>
                    <a:srgbClr val="FFFFFF"/>
                  </a:solidFill>
                </a:uFill>
                <a:latin typeface="Times New Roman"/>
              </a:rPr>
              <a:t>g (x, u): Forward Transformation kernel or Basis Function</a:t>
            </a:r>
            <a:endParaRPr/>
          </a:p>
          <a:p>
            <a:pPr>
              <a:lnSpc>
                <a:spcPct val="80000"/>
              </a:lnSpc>
            </a:pPr>
            <a:endParaRPr/>
          </a:p>
          <a:p>
            <a:pPr marL="343080" indent="-342720">
              <a:lnSpc>
                <a:spcPct val="80000"/>
              </a:lnSpc>
              <a:buClr>
                <a:srgbClr val="0000FF"/>
              </a:buClr>
              <a:buFont typeface="Arial"/>
              <a:buChar char="•"/>
            </a:pPr>
            <a:r>
              <a:rPr lang="en-US" sz="2400" strike="noStrike" spc="-1">
                <a:solidFill>
                  <a:srgbClr val="0000FF"/>
                </a:solidFill>
                <a:uFill>
                  <a:solidFill>
                    <a:srgbClr val="FFFFFF"/>
                  </a:solidFill>
                </a:uFill>
                <a:latin typeface="Times New Roman"/>
              </a:rPr>
              <a:t>    </a:t>
            </a:r>
            <a:r>
              <a:rPr lang="en-US" sz="2400" strike="noStrike" spc="-1">
                <a:solidFill>
                  <a:srgbClr val="C00000"/>
                </a:solidFill>
                <a:uFill>
                  <a:solidFill>
                    <a:srgbClr val="FFFFFF"/>
                  </a:solidFill>
                </a:uFill>
                <a:latin typeface="Times New Roman"/>
              </a:rPr>
              <a:t>Seperability property of kernel:</a:t>
            </a:r>
            <a:endParaRPr/>
          </a:p>
          <a:p>
            <a:pPr marL="743040" lvl="1" indent="-285480">
              <a:lnSpc>
                <a:spcPct val="80000"/>
              </a:lnSpc>
              <a:buClr>
                <a:srgbClr val="0000FF"/>
              </a:buClr>
              <a:buFont typeface="Arial"/>
              <a:buChar char="–"/>
            </a:pPr>
            <a:r>
              <a:rPr lang="en-US" sz="2400" strike="noStrike" spc="-1">
                <a:solidFill>
                  <a:srgbClr val="0000FF"/>
                </a:solidFill>
                <a:uFill>
                  <a:solidFill>
                    <a:srgbClr val="FFFFFF"/>
                  </a:solidFill>
                </a:uFill>
                <a:latin typeface="Times New Roman"/>
              </a:rPr>
              <a:t>g (x, y,u,v) = g</a:t>
            </a:r>
            <a:r>
              <a:rPr lang="en-US" sz="2400" strike="noStrike" spc="-1" baseline="-25000">
                <a:solidFill>
                  <a:srgbClr val="0000FF"/>
                </a:solidFill>
                <a:uFill>
                  <a:solidFill>
                    <a:srgbClr val="FFFFFF"/>
                  </a:solidFill>
                </a:uFill>
                <a:latin typeface="Times New Roman"/>
              </a:rPr>
              <a:t>1</a:t>
            </a:r>
            <a:r>
              <a:rPr lang="en-US" sz="2400" strike="noStrike" spc="-1">
                <a:solidFill>
                  <a:srgbClr val="0000FF"/>
                </a:solidFill>
                <a:uFill>
                  <a:solidFill>
                    <a:srgbClr val="FFFFFF"/>
                  </a:solidFill>
                </a:uFill>
                <a:latin typeface="Times New Roman"/>
              </a:rPr>
              <a:t>(x,u) g</a:t>
            </a:r>
            <a:r>
              <a:rPr lang="en-US" sz="2400" strike="noStrike" spc="-1" baseline="-25000">
                <a:solidFill>
                  <a:srgbClr val="0000FF"/>
                </a:solidFill>
                <a:uFill>
                  <a:solidFill>
                    <a:srgbClr val="FFFFFF"/>
                  </a:solidFill>
                </a:uFill>
                <a:latin typeface="Times New Roman"/>
              </a:rPr>
              <a:t> 2</a:t>
            </a:r>
            <a:r>
              <a:rPr lang="en-US" sz="2400" strike="noStrike" spc="-1">
                <a:solidFill>
                  <a:srgbClr val="0000FF"/>
                </a:solidFill>
                <a:uFill>
                  <a:solidFill>
                    <a:srgbClr val="FFFFFF"/>
                  </a:solidFill>
                </a:uFill>
                <a:latin typeface="Times New Roman"/>
              </a:rPr>
              <a:t>(y,v)</a:t>
            </a:r>
            <a:endParaRPr/>
          </a:p>
          <a:p>
            <a:endParaRPr/>
          </a:p>
          <a:p>
            <a:pPr marL="743040" lvl="1" indent="-285480">
              <a:lnSpc>
                <a:spcPct val="80000"/>
              </a:lnSpc>
              <a:buClr>
                <a:srgbClr val="C00000"/>
              </a:buClr>
              <a:buFont typeface="Arial"/>
              <a:buChar char="–"/>
            </a:pPr>
            <a:r>
              <a:rPr lang="en-US" sz="2400" strike="noStrike" spc="-1">
                <a:solidFill>
                  <a:srgbClr val="C00000"/>
                </a:solidFill>
                <a:uFill>
                  <a:solidFill>
                    <a:srgbClr val="FFFFFF"/>
                  </a:solidFill>
                </a:uFill>
                <a:latin typeface="Times New Roman"/>
              </a:rPr>
              <a:t>Symmetric property of kernel:</a:t>
            </a:r>
            <a:endParaRPr/>
          </a:p>
          <a:p>
            <a:r>
              <a:rPr lang="en-US" sz="2400" strike="noStrike" spc="-1">
                <a:solidFill>
                  <a:srgbClr val="0000FF"/>
                </a:solidFill>
                <a:uFill>
                  <a:solidFill>
                    <a:srgbClr val="FFFFFF"/>
                  </a:solidFill>
                </a:uFill>
                <a:latin typeface="Times New Roman"/>
              </a:rPr>
              <a:t>    If g</a:t>
            </a:r>
            <a:r>
              <a:rPr lang="en-US" sz="2400" strike="noStrike" spc="-1" baseline="-25000">
                <a:solidFill>
                  <a:srgbClr val="0000FF"/>
                </a:solidFill>
                <a:uFill>
                  <a:solidFill>
                    <a:srgbClr val="FFFFFF"/>
                  </a:solidFill>
                </a:uFill>
                <a:latin typeface="Times New Roman"/>
              </a:rPr>
              <a:t>1 </a:t>
            </a:r>
            <a:r>
              <a:rPr lang="en-US" sz="2400" strike="noStrike" spc="-1">
                <a:solidFill>
                  <a:srgbClr val="0000FF"/>
                </a:solidFill>
                <a:uFill>
                  <a:solidFill>
                    <a:srgbClr val="FFFFFF"/>
                  </a:solidFill>
                </a:uFill>
                <a:latin typeface="Times New Roman"/>
              </a:rPr>
              <a:t>is functional equal to g</a:t>
            </a:r>
            <a:r>
              <a:rPr lang="en-US" sz="2400" strike="noStrike" spc="-1" baseline="-25000">
                <a:solidFill>
                  <a:srgbClr val="0000FF"/>
                </a:solidFill>
                <a:uFill>
                  <a:solidFill>
                    <a:srgbClr val="FFFFFF"/>
                  </a:solidFill>
                </a:uFill>
                <a:latin typeface="Times New Roman"/>
              </a:rPr>
              <a:t>2 </a:t>
            </a:r>
            <a:endParaRPr/>
          </a:p>
          <a:p>
            <a:endParaRPr/>
          </a:p>
          <a:p>
            <a:r>
              <a:rPr lang="en-US" sz="2400" strike="noStrike" spc="-1">
                <a:solidFill>
                  <a:srgbClr val="C00000"/>
                </a:solidFill>
                <a:uFill>
                  <a:solidFill>
                    <a:srgbClr val="FFFFFF"/>
                  </a:solidFill>
                </a:uFill>
                <a:latin typeface="Times New Roman"/>
              </a:rPr>
              <a:t>    Seperable &amp; Symmeric:</a:t>
            </a:r>
            <a:r>
              <a:rPr lang="en-US" sz="2400" strike="noStrike" spc="-1" baseline="-25000">
                <a:solidFill>
                  <a:srgbClr val="C00000"/>
                </a:solidFill>
                <a:uFill>
                  <a:solidFill>
                    <a:srgbClr val="FFFFFF"/>
                  </a:solidFill>
                </a:uFill>
                <a:latin typeface="Times New Roman"/>
              </a:rPr>
              <a:t>  </a:t>
            </a:r>
            <a:endParaRPr/>
          </a:p>
          <a:p>
            <a:pPr marL="743040" lvl="1" indent="-285480">
              <a:lnSpc>
                <a:spcPct val="80000"/>
              </a:lnSpc>
              <a:buClr>
                <a:srgbClr val="0000FF"/>
              </a:buClr>
              <a:buFont typeface="Arial"/>
              <a:buChar char="–"/>
            </a:pPr>
            <a:r>
              <a:rPr lang="en-US" sz="2400" strike="noStrike" spc="-1">
                <a:solidFill>
                  <a:srgbClr val="0000FF"/>
                </a:solidFill>
                <a:uFill>
                  <a:solidFill>
                    <a:srgbClr val="FFFFFF"/>
                  </a:solidFill>
                </a:uFill>
                <a:latin typeface="Times New Roman"/>
              </a:rPr>
              <a:t>g (x, y,u,v) = g</a:t>
            </a:r>
            <a:r>
              <a:rPr lang="en-US" sz="2400" strike="noStrike" spc="-1" baseline="-25000">
                <a:solidFill>
                  <a:srgbClr val="0000FF"/>
                </a:solidFill>
                <a:uFill>
                  <a:solidFill>
                    <a:srgbClr val="FFFFFF"/>
                  </a:solidFill>
                </a:uFill>
                <a:latin typeface="Times New Roman"/>
              </a:rPr>
              <a:t>1</a:t>
            </a:r>
            <a:r>
              <a:rPr lang="en-US" sz="2400" strike="noStrike" spc="-1">
                <a:solidFill>
                  <a:srgbClr val="0000FF"/>
                </a:solidFill>
                <a:uFill>
                  <a:solidFill>
                    <a:srgbClr val="FFFFFF"/>
                  </a:solidFill>
                </a:uFill>
                <a:latin typeface="Times New Roman"/>
              </a:rPr>
              <a:t>(x,u) g</a:t>
            </a:r>
            <a:r>
              <a:rPr lang="en-US" sz="2400" strike="noStrike" spc="-1" baseline="-25000">
                <a:solidFill>
                  <a:srgbClr val="0000FF"/>
                </a:solidFill>
                <a:uFill>
                  <a:solidFill>
                    <a:srgbClr val="FFFFFF"/>
                  </a:solidFill>
                </a:uFill>
                <a:latin typeface="Times New Roman"/>
              </a:rPr>
              <a:t> 1</a:t>
            </a:r>
            <a:r>
              <a:rPr lang="en-US" sz="2400" strike="noStrike" spc="-1">
                <a:solidFill>
                  <a:srgbClr val="0000FF"/>
                </a:solidFill>
                <a:uFill>
                  <a:solidFill>
                    <a:srgbClr val="FFFFFF"/>
                  </a:solidFill>
                </a:uFill>
                <a:latin typeface="Times New Roman"/>
              </a:rPr>
              <a:t>(y,v)</a:t>
            </a:r>
            <a:endParaRPr/>
          </a:p>
          <a:p>
            <a:endParaRPr/>
          </a:p>
          <a:p>
            <a:endParaRPr/>
          </a:p>
          <a:p>
            <a:pPr>
              <a:lnSpc>
                <a:spcPct val="80000"/>
              </a:lnSpc>
            </a:pPr>
            <a:endParaRPr/>
          </a:p>
        </p:txBody>
      </p:sp>
      <p:sp>
        <p:nvSpPr>
          <p:cNvPr id="683" name="TextShape 5"/>
          <p:cNvSpPr txBox="1"/>
          <p:nvPr/>
        </p:nvSpPr>
        <p:spPr>
          <a:xfrm>
            <a:off x="6553080" y="6356520"/>
            <a:ext cx="2133360" cy="364680"/>
          </a:xfrm>
          <a:prstGeom prst="rect">
            <a:avLst/>
          </a:prstGeom>
          <a:noFill/>
          <a:ln>
            <a:noFill/>
          </a:ln>
        </p:spPr>
        <p:txBody>
          <a:bodyPr anchor="ctr"/>
          <a:lstStyle/>
          <a:p>
            <a:pPr algn="r">
              <a:lnSpc>
                <a:spcPct val="100000"/>
              </a:lnSpc>
            </a:pPr>
            <a:fld id="{19760846-628E-4E6F-9AF9-33FE4D5460DF}" type="slidenum">
              <a:rPr lang="en-US" sz="1200" strike="noStrike" spc="-1">
                <a:solidFill>
                  <a:srgbClr val="8B8B8B"/>
                </a:solidFill>
                <a:uFill>
                  <a:solidFill>
                    <a:srgbClr val="FFFFFF"/>
                  </a:solidFill>
                </a:uFill>
                <a:latin typeface="Calibri"/>
              </a:rPr>
              <a:t>74</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TextShape 1"/>
          <p:cNvSpPr txBox="1"/>
          <p:nvPr/>
        </p:nvSpPr>
        <p:spPr>
          <a:xfrm>
            <a:off x="457200" y="3124080"/>
            <a:ext cx="8229240" cy="791640"/>
          </a:xfrm>
          <a:prstGeom prst="rect">
            <a:avLst/>
          </a:prstGeom>
          <a:noFill/>
          <a:ln w="57240">
            <a:solidFill>
              <a:srgbClr val="92D050"/>
            </a:solidFill>
            <a:round/>
          </a:ln>
        </p:spPr>
        <p:txBody>
          <a:bodyPr anchor="ctr"/>
          <a:lstStyle/>
          <a:p>
            <a:pPr algn="ctr">
              <a:lnSpc>
                <a:spcPct val="100000"/>
              </a:lnSpc>
            </a:pPr>
            <a:r>
              <a:rPr lang="en-US" sz="4000" b="1" strike="noStrike" spc="-1">
                <a:solidFill>
                  <a:srgbClr val="FF9900"/>
                </a:solidFill>
                <a:uFill>
                  <a:solidFill>
                    <a:srgbClr val="FFFFFF"/>
                  </a:solidFill>
                </a:uFill>
                <a:latin typeface="Times New Roman"/>
              </a:rPr>
              <a:t>END</a:t>
            </a:r>
            <a:endParaRPr/>
          </a:p>
        </p:txBody>
      </p:sp>
      <p:sp>
        <p:nvSpPr>
          <p:cNvPr id="685" name="TextShape 2"/>
          <p:cNvSpPr txBox="1"/>
          <p:nvPr/>
        </p:nvSpPr>
        <p:spPr>
          <a:xfrm>
            <a:off x="6553080" y="6356520"/>
            <a:ext cx="2133360" cy="364680"/>
          </a:xfrm>
          <a:prstGeom prst="rect">
            <a:avLst/>
          </a:prstGeom>
          <a:noFill/>
          <a:ln>
            <a:noFill/>
          </a:ln>
        </p:spPr>
        <p:txBody>
          <a:bodyPr anchor="ctr"/>
          <a:lstStyle/>
          <a:p>
            <a:pPr algn="r">
              <a:lnSpc>
                <a:spcPct val="100000"/>
              </a:lnSpc>
            </a:pPr>
            <a:fld id="{1B6294DB-108B-40C5-A19F-8E1AA7B90F6C}" type="slidenum">
              <a:rPr lang="en-US" sz="1200" strike="noStrike" spc="-1">
                <a:solidFill>
                  <a:srgbClr val="8B8B8B"/>
                </a:solidFill>
                <a:uFill>
                  <a:solidFill>
                    <a:srgbClr val="FFFFFF"/>
                  </a:solidFill>
                </a:uFill>
                <a:latin typeface="Calibri"/>
              </a:rPr>
              <a:t>75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FF9900"/>
                </a:solidFill>
                <a:uFill>
                  <a:solidFill>
                    <a:srgbClr val="FFFFFF"/>
                  </a:solidFill>
                </a:uFill>
                <a:latin typeface="Times New Roman"/>
              </a:rPr>
              <a:t>What does an Image Transform do? </a:t>
            </a:r>
            <a:endParaRPr/>
          </a:p>
        </p:txBody>
      </p:sp>
      <p:sp>
        <p:nvSpPr>
          <p:cNvPr id="148" name="TextShape 2"/>
          <p:cNvSpPr txBox="1"/>
          <p:nvPr/>
        </p:nvSpPr>
        <p:spPr>
          <a:xfrm>
            <a:off x="457200" y="1268088"/>
            <a:ext cx="8229240" cy="5333760"/>
          </a:xfrm>
          <a:prstGeom prst="rect">
            <a:avLst/>
          </a:prstGeom>
          <a:noFill/>
          <a:ln w="57240">
            <a:solidFill>
              <a:srgbClr val="00B050"/>
            </a:solidFill>
            <a:round/>
          </a:ln>
        </p:spPr>
        <p:txBody>
          <a:bodyPr/>
          <a:lstStyle/>
          <a:p>
            <a:pPr marL="343080" indent="-342720" algn="just">
              <a:lnSpc>
                <a:spcPct val="90000"/>
              </a:lnSpc>
              <a:buClr>
                <a:srgbClr val="E46C0A"/>
              </a:buClr>
              <a:buSzPct val="120000"/>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These transforms are used as tools in many areas of engineering and science, including digital imaging commonly in their discrete (sampled) forms</a:t>
            </a:r>
            <a:endParaRPr sz="2400" dirty="0">
              <a:latin typeface="Times New Roman" panose="02020603050405020304" pitchFamily="18" charset="0"/>
              <a:cs typeface="Times New Roman" panose="02020603050405020304" pitchFamily="18" charset="0"/>
            </a:endParaRPr>
          </a:p>
          <a:p>
            <a:pPr algn="just">
              <a:lnSpc>
                <a:spcPct val="90000"/>
              </a:lnSpc>
            </a:pPr>
            <a:endParaRPr sz="2400" dirty="0">
              <a:latin typeface="Times New Roman" panose="02020603050405020304" pitchFamily="18" charset="0"/>
              <a:cs typeface="Times New Roman" panose="02020603050405020304" pitchFamily="18" charset="0"/>
            </a:endParaRPr>
          </a:p>
          <a:p>
            <a:pPr marL="343080" indent="-342720" algn="just">
              <a:lnSpc>
                <a:spcPct val="90000"/>
              </a:lnSpc>
              <a:buClr>
                <a:srgbClr val="E46C0A"/>
              </a:buClr>
              <a:buSzPct val="120000"/>
              <a:buFont typeface="Arial"/>
              <a:buChar char="•"/>
            </a:pPr>
            <a:r>
              <a:rPr lang="en-US" sz="2800"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The discrete form is created by sampling the continuous form of the functions on which these transforms are based, that is, the </a:t>
            </a:r>
            <a:r>
              <a:rPr lang="en-US" sz="2800" b="1" i="1"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basis functions</a:t>
            </a:r>
            <a:r>
              <a:rPr lang="en-US" sz="2800" strike="noStrike" spc="-1" dirty="0">
                <a:solidFill>
                  <a:srgbClr val="CC3399"/>
                </a:solidFill>
                <a:uFill>
                  <a:solidFill>
                    <a:srgbClr val="FFFFFF"/>
                  </a:solidFill>
                </a:uFill>
                <a:latin typeface="Times New Roman" panose="02020603050405020304" pitchFamily="18" charset="0"/>
                <a:cs typeface="Times New Roman" panose="02020603050405020304" pitchFamily="18" charset="0"/>
              </a:rPr>
              <a:t> </a:t>
            </a:r>
            <a:endParaRPr sz="2400" dirty="0">
              <a:solidFill>
                <a:srgbClr val="CC3399"/>
              </a:solidFill>
              <a:latin typeface="Times New Roman" panose="02020603050405020304" pitchFamily="18" charset="0"/>
              <a:cs typeface="Times New Roman" panose="02020603050405020304" pitchFamily="18" charset="0"/>
            </a:endParaRPr>
          </a:p>
          <a:p>
            <a:pPr algn="just">
              <a:lnSpc>
                <a:spcPct val="90000"/>
              </a:lnSpc>
            </a:pPr>
            <a:endParaRPr sz="2400" dirty="0">
              <a:latin typeface="Times New Roman" panose="02020603050405020304" pitchFamily="18" charset="0"/>
              <a:cs typeface="Times New Roman" panose="02020603050405020304" pitchFamily="18" charset="0"/>
            </a:endParaRPr>
          </a:p>
          <a:p>
            <a:pPr marL="343080" indent="-342720" algn="just">
              <a:lnSpc>
                <a:spcPct val="90000"/>
              </a:lnSpc>
              <a:buClr>
                <a:srgbClr val="E46C0A"/>
              </a:buClr>
              <a:buSzPct val="120000"/>
              <a:buFont typeface="Arial"/>
              <a:buChar char="•"/>
            </a:pPr>
            <a:r>
              <a:rPr lang="en-US" sz="2800" b="1"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Basis vectors</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are sampled versions of basis functions for one-dimensional (1-D) case</a:t>
            </a:r>
            <a:endParaRPr sz="2400" dirty="0">
              <a:latin typeface="Times New Roman" panose="02020603050405020304" pitchFamily="18" charset="0"/>
              <a:cs typeface="Times New Roman" panose="02020603050405020304" pitchFamily="18" charset="0"/>
            </a:endParaRPr>
          </a:p>
          <a:p>
            <a:pPr algn="just">
              <a:lnSpc>
                <a:spcPct val="100000"/>
              </a:lnSpc>
            </a:pPr>
            <a:endParaRPr dirty="0"/>
          </a:p>
        </p:txBody>
      </p:sp>
      <p:sp>
        <p:nvSpPr>
          <p:cNvPr id="149" name="TextShape 3"/>
          <p:cNvSpPr txBox="1"/>
          <p:nvPr/>
        </p:nvSpPr>
        <p:spPr>
          <a:xfrm>
            <a:off x="6553080" y="6356520"/>
            <a:ext cx="2133360" cy="364680"/>
          </a:xfrm>
          <a:prstGeom prst="rect">
            <a:avLst/>
          </a:prstGeom>
          <a:noFill/>
          <a:ln>
            <a:noFill/>
          </a:ln>
        </p:spPr>
        <p:txBody>
          <a:bodyPr anchor="ctr"/>
          <a:lstStyle/>
          <a:p>
            <a:pPr algn="r">
              <a:lnSpc>
                <a:spcPct val="100000"/>
              </a:lnSpc>
            </a:pPr>
            <a:fld id="{C07CC8AB-901D-4B31-96C1-AC70DDBDACA9}" type="slidenum">
              <a:rPr lang="en-US" sz="1200" strike="noStrike" spc="-1">
                <a:solidFill>
                  <a:srgbClr val="8B8B8B"/>
                </a:solidFill>
                <a:uFill>
                  <a:solidFill>
                    <a:srgbClr val="FFFFFF"/>
                  </a:solidFill>
                </a:uFill>
                <a:latin typeface="Calibri"/>
              </a:rPr>
              <a:t>8</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57200" y="250920"/>
            <a:ext cx="8229240" cy="791640"/>
          </a:xfrm>
          <a:prstGeom prst="rect">
            <a:avLst/>
          </a:prstGeom>
          <a:noFill/>
          <a:ln w="57240">
            <a:solidFill>
              <a:srgbClr val="92D050"/>
            </a:solidFill>
            <a:round/>
          </a:ln>
        </p:spPr>
        <p:txBody>
          <a:bodyPr anchor="ctr"/>
          <a:lstStyle/>
          <a:p>
            <a:pPr algn="ctr">
              <a:lnSpc>
                <a:spcPct val="100000"/>
              </a:lnSpc>
            </a:pPr>
            <a:r>
              <a:rPr lang="en-US" sz="3200" b="1" strike="noStrike" spc="-1">
                <a:solidFill>
                  <a:srgbClr val="FF9900"/>
                </a:solidFill>
                <a:uFill>
                  <a:solidFill>
                    <a:srgbClr val="FFFFFF"/>
                  </a:solidFill>
                </a:uFill>
                <a:latin typeface="Times New Roman"/>
              </a:rPr>
              <a:t>What does an Image Transform do? </a:t>
            </a:r>
            <a:endParaRPr/>
          </a:p>
        </p:txBody>
      </p:sp>
      <p:sp>
        <p:nvSpPr>
          <p:cNvPr id="151" name="TextShape 2"/>
          <p:cNvSpPr txBox="1"/>
          <p:nvPr/>
        </p:nvSpPr>
        <p:spPr>
          <a:xfrm>
            <a:off x="457200" y="1219320"/>
            <a:ext cx="8229240" cy="5333760"/>
          </a:xfrm>
          <a:prstGeom prst="rect">
            <a:avLst/>
          </a:prstGeom>
          <a:noFill/>
          <a:ln w="57240">
            <a:solidFill>
              <a:srgbClr val="00B050"/>
            </a:solidFill>
            <a:round/>
          </a:ln>
        </p:spPr>
        <p:txBody>
          <a:bodyPr/>
          <a:lstStyle/>
          <a:p>
            <a:pPr marL="343080" indent="-342720">
              <a:lnSpc>
                <a:spcPct val="100000"/>
              </a:lnSpc>
              <a:buClr>
                <a:srgbClr val="E46C0A"/>
              </a:buClr>
              <a:buFont typeface="Arial"/>
              <a:buChar char="•"/>
            </a:pPr>
            <a:r>
              <a:rPr lang="en-US" sz="2800" b="1"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Basis images</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or </a:t>
            </a:r>
            <a:r>
              <a:rPr lang="en-US" sz="2800" b="1"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basis matrices</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are </a:t>
            </a:r>
            <a:endParaRPr sz="2400" dirty="0">
              <a:latin typeface="Times New Roman" panose="02020603050405020304" pitchFamily="18" charset="0"/>
              <a:cs typeface="Times New Roman" panose="02020603050405020304" pitchFamily="18" charset="0"/>
            </a:endParaRPr>
          </a:p>
          <a:p>
            <a:pPr marL="743040" lvl="1" indent="-285480">
              <a:lnSpc>
                <a:spcPct val="100000"/>
              </a:lnSpc>
              <a:buClr>
                <a:srgbClr val="E46C0A"/>
              </a:buClr>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Two-dimensional (2-D) versions of basis vectors</a:t>
            </a:r>
          </a:p>
          <a:p>
            <a:pPr marL="457560" lvl="1">
              <a:lnSpc>
                <a:spcPct val="100000"/>
              </a:lnSpc>
              <a:buClr>
                <a:srgbClr val="E46C0A"/>
              </a:buCl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marL="343080" indent="-342720">
              <a:lnSpc>
                <a:spcPct val="100000"/>
              </a:lnSpc>
              <a:buClr>
                <a:srgbClr val="E46C0A"/>
              </a:buClr>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 process of transforming the image data into another domain, or mathematical space, amounts to projecting the image onto the basis images </a:t>
            </a:r>
          </a:p>
          <a:p>
            <a:pPr marL="343080" indent="-342720">
              <a:lnSpc>
                <a:spcPct val="100000"/>
              </a:lnSpc>
              <a:buClr>
                <a:srgbClr val="E46C0A"/>
              </a:buClr>
              <a:buFont typeface="Arial"/>
              <a:buChar char="•"/>
            </a:pPr>
            <a:endParaRPr sz="2400" dirty="0">
              <a:latin typeface="Times New Roman" panose="02020603050405020304" pitchFamily="18" charset="0"/>
              <a:cs typeface="Times New Roman" panose="02020603050405020304" pitchFamily="18" charset="0"/>
            </a:endParaRPr>
          </a:p>
          <a:p>
            <a:pPr marL="343080" indent="-342720">
              <a:lnSpc>
                <a:spcPct val="100000"/>
              </a:lnSpc>
              <a:buClr>
                <a:srgbClr val="E46C0A"/>
              </a:buClr>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The mathematical term for this projection process is an</a:t>
            </a:r>
            <a:r>
              <a:rPr lang="en-US" sz="2800"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r>
              <a:rPr lang="en-US" sz="2800" b="1" i="1"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inner product</a:t>
            </a: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 </a:t>
            </a:r>
          </a:p>
          <a:p>
            <a:pPr marL="343080" indent="-342720">
              <a:lnSpc>
                <a:spcPct val="100000"/>
              </a:lnSpc>
              <a:buClr>
                <a:srgbClr val="E46C0A"/>
              </a:buClr>
              <a:buFont typeface="Arial"/>
              <a:buChar char="•"/>
            </a:pPr>
            <a:endParaRPr sz="2400" dirty="0">
              <a:latin typeface="Times New Roman" panose="02020603050405020304" pitchFamily="18" charset="0"/>
              <a:cs typeface="Times New Roman" panose="02020603050405020304" pitchFamily="18" charset="0"/>
            </a:endParaRPr>
          </a:p>
          <a:p>
            <a:pPr marL="343080" indent="-342720">
              <a:lnSpc>
                <a:spcPct val="100000"/>
              </a:lnSpc>
              <a:buClr>
                <a:srgbClr val="E46C0A"/>
              </a:buClr>
              <a:buFont typeface="Arial"/>
              <a:buChar char="•"/>
            </a:pPr>
            <a:r>
              <a:rPr lang="en-US" sz="2800" strike="noStrike" spc="-1" dirty="0">
                <a:solidFill>
                  <a:srgbClr val="0000FF"/>
                </a:solidFill>
                <a:uFill>
                  <a:solidFill>
                    <a:srgbClr val="FFFFFF"/>
                  </a:solidFill>
                </a:uFill>
                <a:latin typeface="Times New Roman" panose="02020603050405020304" pitchFamily="18" charset="0"/>
                <a:cs typeface="Times New Roman" panose="02020603050405020304" pitchFamily="18" charset="0"/>
              </a:rPr>
              <a:t>Frequency transforms can be performed on the entire image or smaller blocks</a:t>
            </a:r>
            <a:endParaRPr sz="2400" dirty="0">
              <a:latin typeface="Times New Roman" panose="02020603050405020304" pitchFamily="18" charset="0"/>
              <a:cs typeface="Times New Roman" panose="02020603050405020304" pitchFamily="18" charset="0"/>
            </a:endParaRPr>
          </a:p>
          <a:p>
            <a:pPr algn="just">
              <a:lnSpc>
                <a:spcPct val="100000"/>
              </a:lnSpc>
            </a:pPr>
            <a:endParaRPr dirty="0"/>
          </a:p>
        </p:txBody>
      </p:sp>
      <p:sp>
        <p:nvSpPr>
          <p:cNvPr id="152" name="TextShape 3"/>
          <p:cNvSpPr txBox="1"/>
          <p:nvPr/>
        </p:nvSpPr>
        <p:spPr>
          <a:xfrm>
            <a:off x="6553080" y="6356520"/>
            <a:ext cx="2133360" cy="364680"/>
          </a:xfrm>
          <a:prstGeom prst="rect">
            <a:avLst/>
          </a:prstGeom>
          <a:noFill/>
          <a:ln>
            <a:noFill/>
          </a:ln>
        </p:spPr>
        <p:txBody>
          <a:bodyPr anchor="ctr"/>
          <a:lstStyle/>
          <a:p>
            <a:pPr algn="r">
              <a:lnSpc>
                <a:spcPct val="100000"/>
              </a:lnSpc>
            </a:pPr>
            <a:fld id="{DE28EADC-EE67-426C-8C12-74E09BB39665}" type="slidenum">
              <a:rPr lang="en-US" sz="1200" strike="noStrike" spc="-1">
                <a:solidFill>
                  <a:srgbClr val="8B8B8B"/>
                </a:solidFill>
                <a:uFill>
                  <a:solidFill>
                    <a:srgbClr val="FFFFFF"/>
                  </a:solidFill>
                </a:uFill>
                <a:latin typeface="Calibri"/>
              </a:rPr>
              <a:t>9</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5172</TotalTime>
  <Words>2285</Words>
  <Application>Microsoft Office PowerPoint</Application>
  <PresentationFormat>On-screen Show (4:3)</PresentationFormat>
  <Paragraphs>572</Paragraphs>
  <Slides>75</Slides>
  <Notes>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75</vt:i4>
      </vt:variant>
    </vt:vector>
  </HeadingPairs>
  <TitlesOfParts>
    <vt:vector size="90" baseType="lpstr">
      <vt:lpstr>Arial Unicode MS</vt:lpstr>
      <vt:lpstr>ＭＳ Ｐゴシック</vt:lpstr>
      <vt:lpstr>Arial</vt:lpstr>
      <vt:lpstr>Arial Black</vt:lpstr>
      <vt:lpstr>Calibri</vt:lpstr>
      <vt:lpstr>Comic Sans MS</vt:lpstr>
      <vt:lpstr>Cordia New</vt:lpstr>
      <vt:lpstr>DejaVu Sans</vt:lpstr>
      <vt:lpstr>StarSymbol</vt:lpstr>
      <vt:lpstr>Tahoma</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RAMREDDY</dc:creator>
  <cp:lastModifiedBy>cvr</cp:lastModifiedBy>
  <cp:revision>421</cp:revision>
  <dcterms:created xsi:type="dcterms:W3CDTF">2006-08-16T00:00:00Z</dcterms:created>
  <dcterms:modified xsi:type="dcterms:W3CDTF">2018-07-03T04:44:59Z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76</vt:i4>
  </property>
</Properties>
</file>